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11.fntdata" ContentType="application/x-fontdata"/>
  <Override PartName="/ppt/fonts/font12.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1"/>
  </p:sldMasterIdLst>
  <p:notesMasterIdLst>
    <p:notesMasterId r:id="rId106"/>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 id="318" r:id="rId65"/>
    <p:sldId id="319" r:id="rId66"/>
    <p:sldId id="320" r:id="rId67"/>
    <p:sldId id="321" r:id="rId68"/>
    <p:sldId id="322" r:id="rId69"/>
    <p:sldId id="323" r:id="rId70"/>
    <p:sldId id="324" r:id="rId71"/>
    <p:sldId id="325" r:id="rId72"/>
    <p:sldId id="326" r:id="rId73"/>
    <p:sldId id="327" r:id="rId74"/>
    <p:sldId id="328" r:id="rId75"/>
    <p:sldId id="329" r:id="rId76"/>
    <p:sldId id="330" r:id="rId77"/>
    <p:sldId id="331" r:id="rId78"/>
    <p:sldId id="332" r:id="rId79"/>
    <p:sldId id="333" r:id="rId80"/>
    <p:sldId id="334" r:id="rId81"/>
    <p:sldId id="335" r:id="rId82"/>
    <p:sldId id="336" r:id="rId83"/>
    <p:sldId id="337" r:id="rId84"/>
    <p:sldId id="338" r:id="rId85"/>
    <p:sldId id="339" r:id="rId86"/>
    <p:sldId id="340" r:id="rId87"/>
    <p:sldId id="341" r:id="rId88"/>
    <p:sldId id="342" r:id="rId89"/>
    <p:sldId id="343" r:id="rId90"/>
    <p:sldId id="344" r:id="rId91"/>
    <p:sldId id="345" r:id="rId92"/>
    <p:sldId id="346" r:id="rId93"/>
    <p:sldId id="347" r:id="rId94"/>
    <p:sldId id="348" r:id="rId95"/>
    <p:sldId id="349" r:id="rId96"/>
    <p:sldId id="350" r:id="rId97"/>
    <p:sldId id="351" r:id="rId98"/>
    <p:sldId id="352" r:id="rId99"/>
    <p:sldId id="353" r:id="rId100"/>
    <p:sldId id="354" r:id="rId101"/>
    <p:sldId id="355" r:id="rId102"/>
    <p:sldId id="356" r:id="rId103"/>
    <p:sldId id="357" r:id="rId104"/>
    <p:sldId id="358" r:id="rId105"/>
    <p:sldId id="361" r:id="rId107"/>
    <p:sldId id="362" r:id="rId108"/>
    <p:sldId id="364" r:id="rId109"/>
    <p:sldId id="365" r:id="rId110"/>
    <p:sldId id="366" r:id="rId111"/>
    <p:sldId id="367" r:id="rId112"/>
    <p:sldId id="368" r:id="rId113"/>
    <p:sldId id="369" r:id="rId114"/>
  </p:sldIdLst>
  <p:sldSz cx="12192000" cy="6858000"/>
  <p:notesSz cx="6858000" cy="9144000"/>
  <p:embeddedFontLst>
    <p:embeddedFont>
      <p:font typeface="Consolas" panose="020B0609020204030204" pitchFamily="49" charset="0"/>
      <p:regular r:id="rId118"/>
      <p:bold r:id="rId119"/>
      <p:italic r:id="rId120"/>
      <p:boldItalic r:id="rId121"/>
    </p:embeddedFont>
    <p:embeddedFont>
      <p:font typeface="Century Gothic" panose="020B0502020202020204" charset="0"/>
      <p:regular r:id="rId122"/>
      <p:bold r:id="rId123"/>
      <p:italic r:id="rId124"/>
      <p:boldItalic r:id="rId125"/>
    </p:embeddedFont>
    <p:embeddedFont>
      <p:font typeface="Calibri" panose="020F0502020204030204" charset="0"/>
      <p:regular r:id="rId126"/>
      <p:bold r:id="rId127"/>
      <p:italic r:id="rId128"/>
      <p:boldItalic r:id="rId129"/>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ation" id="{3958C5F2-63A5-44BD-AC25-FF8443DBA957}">
          <p14:sldIdLst>
            <p14:sldId id="256"/>
            <p14:sldId id="257"/>
            <p14:sldId id="258"/>
            <p14:sldId id="259"/>
          </p14:sldIdLst>
        </p14:section>
        <p14:section name="base" id="{3060910D-68B3-4C27-A5B5-2BD3418AA086}">
          <p14:sldIdLst>
            <p14:sldId id="260"/>
            <p14:sldId id="261"/>
            <p14:sldId id="262"/>
            <p14:sldId id="263"/>
            <p14:sldId id="264"/>
            <p14:sldId id="265"/>
            <p14:sldId id="266"/>
            <p14:sldId id="267"/>
            <p14:sldId id="268"/>
            <p14:sldId id="269"/>
            <p14:sldId id="270"/>
          </p14:sldIdLst>
        </p14:section>
        <p14:section name="function" id="{928BE6D5-B3B5-4C6B-9C22-2B89ED89386D}">
          <p14:sldIdLst>
            <p14:sldId id="271"/>
            <p14:sldId id="272"/>
            <p14:sldId id="273"/>
            <p14:sldId id="274"/>
            <p14:sldId id="275"/>
            <p14:sldId id="276"/>
            <p14:sldId id="277"/>
            <p14:sldId id="278"/>
            <p14:sldId id="279"/>
            <p14:sldId id="280"/>
            <p14:sldId id="281"/>
            <p14:sldId id="282"/>
            <p14:sldId id="283"/>
            <p14:sldId id="284"/>
          </p14:sldIdLst>
        </p14:section>
        <p14:section name="class, instace and interface" id="{619EBB4A-A09A-4313-B57B-A7EF445FDB7C}">
          <p14:sldIdLst>
            <p14:sldId id="285"/>
            <p14:sldId id="286"/>
            <p14:sldId id="287"/>
            <p14:sldId id="288"/>
            <p14:sldId id="289"/>
            <p14:sldId id="290"/>
            <p14:sldId id="291"/>
            <p14:sldId id="292"/>
            <p14:sldId id="293"/>
            <p14:sldId id="294"/>
            <p14:sldId id="295"/>
            <p14:sldId id="296"/>
            <p14:sldId id="297"/>
            <p14:sldId id="298"/>
            <p14:sldId id="299"/>
          </p14:sldIdLst>
        </p14:section>
        <p14:section name="Lambda program" id="{B6F705CC-2CBD-4720-B5CC-E39A33216A34}">
          <p14:sldIdLst>
            <p14:sldId id="300"/>
            <p14:sldId id="301"/>
            <p14:sldId id="302"/>
            <p14:sldId id="303"/>
            <p14:sldId id="304"/>
            <p14:sldId id="305"/>
            <p14:sldId id="306"/>
            <p14:sldId id="307"/>
            <p14:sldId id="308"/>
            <p14:sldId id="309"/>
            <p14:sldId id="310"/>
          </p14:sldIdLst>
        </p14:section>
        <p14:section name="class system" id="{6306B991-DFD8-4F07-AF26-1E04DE5F5BEA}">
          <p14:sldIdLst>
            <p14:sldId id="311"/>
            <p14:sldId id="312"/>
            <p14:sldId id="313"/>
            <p14:sldId id="314"/>
            <p14:sldId id="315"/>
            <p14:sldId id="316"/>
            <p14:sldId id="317"/>
            <p14:sldId id="318"/>
            <p14:sldId id="319"/>
            <p14:sldId id="320"/>
            <p14:sldId id="321"/>
            <p14:sldId id="322"/>
            <p14:sldId id="323"/>
            <p14:sldId id="324"/>
            <p14:sldId id="325"/>
            <p14:sldId id="326"/>
          </p14:sldIdLst>
        </p14:section>
        <p14:section name="Kotlin rule" id="{EB7998F1-42F8-4BB4-820F-4F18A886E0D8}">
          <p14:sldIdLst>
            <p14:sldId id="327"/>
            <p14:sldId id="328"/>
            <p14:sldId id="329"/>
          </p14:sldIdLst>
        </p14:section>
        <p14:section name="high_level_function" id="{58DCDB0B-69D2-4CC7-9DFB-C92DCA7EAB81}">
          <p14:sldIdLst>
            <p14:sldId id="330"/>
            <p14:sldId id="331"/>
            <p14:sldId id="332"/>
            <p14:sldId id="333"/>
            <p14:sldId id="334"/>
            <p14:sldId id="335"/>
          </p14:sldIdLst>
        </p14:section>
        <p14:section name="generic" id="{5067A4D7-49F5-47D5-8594-B3078B772AD9}">
          <p14:sldIdLst>
            <p14:sldId id="336"/>
            <p14:sldId id="337"/>
            <p14:sldId id="338"/>
            <p14:sldId id="339"/>
            <p14:sldId id="340"/>
            <p14:sldId id="341"/>
            <p14:sldId id="342"/>
            <p14:sldId id="343"/>
            <p14:sldId id="344"/>
          </p14:sldIdLst>
        </p14:section>
        <p14:section name="annomation and reflection" id="{F7EF49DE-53A2-4093-AEDA-0E1BF68D684A}">
          <p14:sldIdLst>
            <p14:sldId id="345"/>
            <p14:sldId id="346"/>
            <p14:sldId id="347"/>
            <p14:sldId id="348"/>
            <p14:sldId id="349"/>
            <p14:sldId id="350"/>
            <p14:sldId id="351"/>
            <p14:sldId id="352"/>
            <p14:sldId id="353"/>
            <p14:sldId id="354"/>
            <p14:sldId id="355"/>
            <p14:sldId id="356"/>
            <p14:sldId id="357"/>
            <p14:sldId id="358"/>
          </p14:sldIdLst>
        </p14:section>
        <p14:section name="others" id="{898388ab-75a0-4e57-9c6c-8d927939dd3e}">
          <p14:sldIdLst>
            <p14:sldId id="361"/>
            <p14:sldId id="362"/>
            <p14:sldId id="364"/>
            <p14:sldId id="365"/>
            <p14:sldId id="366"/>
            <p14:sldId id="367"/>
            <p14:sldId id="368"/>
            <p14:sldId id="369"/>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86" d="100"/>
          <a:sy n="86" d="100"/>
        </p:scale>
        <p:origin x="514" y="58"/>
      </p:cViewPr>
      <p:guideLst/>
    </p:cSldViewPr>
  </p:slideViewPr>
  <p:notesTextViewPr>
    <p:cViewPr>
      <p:scale>
        <a:sx n="1" d="1"/>
        <a:sy n="1" d="1"/>
      </p:scale>
      <p:origin x="0" y="0"/>
    </p:cViewPr>
  </p:notesTextViewPr>
  <p:sorterViewPr>
    <p:cViewPr>
      <p:scale>
        <a:sx n="100" d="100"/>
        <a:sy n="100" d="100"/>
      </p:scale>
      <p:origin x="0" y="-27522"/>
    </p:cViewPr>
  </p:sorter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7.xml"/><Relationship Id="rId98" Type="http://schemas.openxmlformats.org/officeDocument/2006/relationships/slide" Target="slides/slide96.xml"/><Relationship Id="rId97" Type="http://schemas.openxmlformats.org/officeDocument/2006/relationships/slide" Target="slides/slide95.xml"/><Relationship Id="rId96" Type="http://schemas.openxmlformats.org/officeDocument/2006/relationships/slide" Target="slides/slide94.xml"/><Relationship Id="rId95" Type="http://schemas.openxmlformats.org/officeDocument/2006/relationships/slide" Target="slides/slide93.xml"/><Relationship Id="rId94" Type="http://schemas.openxmlformats.org/officeDocument/2006/relationships/slide" Target="slides/slide92.xml"/><Relationship Id="rId93" Type="http://schemas.openxmlformats.org/officeDocument/2006/relationships/slide" Target="slides/slide91.xml"/><Relationship Id="rId92" Type="http://schemas.openxmlformats.org/officeDocument/2006/relationships/slide" Target="slides/slide90.xml"/><Relationship Id="rId91" Type="http://schemas.openxmlformats.org/officeDocument/2006/relationships/slide" Target="slides/slide89.xml"/><Relationship Id="rId90" Type="http://schemas.openxmlformats.org/officeDocument/2006/relationships/slide" Target="slides/slide88.xml"/><Relationship Id="rId9" Type="http://schemas.openxmlformats.org/officeDocument/2006/relationships/slide" Target="slides/slide7.xml"/><Relationship Id="rId89" Type="http://schemas.openxmlformats.org/officeDocument/2006/relationships/slide" Target="slides/slide87.xml"/><Relationship Id="rId88" Type="http://schemas.openxmlformats.org/officeDocument/2006/relationships/slide" Target="slides/slide86.xml"/><Relationship Id="rId87" Type="http://schemas.openxmlformats.org/officeDocument/2006/relationships/slide" Target="slides/slide85.xml"/><Relationship Id="rId86" Type="http://schemas.openxmlformats.org/officeDocument/2006/relationships/slide" Target="slides/slide84.xml"/><Relationship Id="rId85" Type="http://schemas.openxmlformats.org/officeDocument/2006/relationships/slide" Target="slides/slide83.xml"/><Relationship Id="rId84" Type="http://schemas.openxmlformats.org/officeDocument/2006/relationships/slide" Target="slides/slide82.xml"/><Relationship Id="rId83" Type="http://schemas.openxmlformats.org/officeDocument/2006/relationships/slide" Target="slides/slide81.xml"/><Relationship Id="rId82" Type="http://schemas.openxmlformats.org/officeDocument/2006/relationships/slide" Target="slides/slide80.xml"/><Relationship Id="rId81" Type="http://schemas.openxmlformats.org/officeDocument/2006/relationships/slide" Target="slides/slide79.xml"/><Relationship Id="rId80" Type="http://schemas.openxmlformats.org/officeDocument/2006/relationships/slide" Target="slides/slide78.xml"/><Relationship Id="rId8" Type="http://schemas.openxmlformats.org/officeDocument/2006/relationships/slide" Target="slides/slide6.xml"/><Relationship Id="rId79" Type="http://schemas.openxmlformats.org/officeDocument/2006/relationships/slide" Target="slides/slide77.xml"/><Relationship Id="rId78" Type="http://schemas.openxmlformats.org/officeDocument/2006/relationships/slide" Target="slides/slide76.xml"/><Relationship Id="rId77" Type="http://schemas.openxmlformats.org/officeDocument/2006/relationships/slide" Target="slides/slide75.xml"/><Relationship Id="rId76" Type="http://schemas.openxmlformats.org/officeDocument/2006/relationships/slide" Target="slides/slide74.xml"/><Relationship Id="rId75" Type="http://schemas.openxmlformats.org/officeDocument/2006/relationships/slide" Target="slides/slide73.xml"/><Relationship Id="rId74" Type="http://schemas.openxmlformats.org/officeDocument/2006/relationships/slide" Target="slides/slide72.xml"/><Relationship Id="rId73" Type="http://schemas.openxmlformats.org/officeDocument/2006/relationships/slide" Target="slides/slide71.xml"/><Relationship Id="rId72" Type="http://schemas.openxmlformats.org/officeDocument/2006/relationships/slide" Target="slides/slide70.xml"/><Relationship Id="rId71" Type="http://schemas.openxmlformats.org/officeDocument/2006/relationships/slide" Target="slides/slide69.xml"/><Relationship Id="rId70" Type="http://schemas.openxmlformats.org/officeDocument/2006/relationships/slide" Target="slides/slide68.xml"/><Relationship Id="rId7" Type="http://schemas.openxmlformats.org/officeDocument/2006/relationships/slide" Target="slides/slide5.xml"/><Relationship Id="rId69" Type="http://schemas.openxmlformats.org/officeDocument/2006/relationships/slide" Target="slides/slide67.xml"/><Relationship Id="rId68" Type="http://schemas.openxmlformats.org/officeDocument/2006/relationships/slide" Target="slides/slide66.xml"/><Relationship Id="rId67" Type="http://schemas.openxmlformats.org/officeDocument/2006/relationships/slide" Target="slides/slide65.xml"/><Relationship Id="rId66" Type="http://schemas.openxmlformats.org/officeDocument/2006/relationships/slide" Target="slides/slide64.xml"/><Relationship Id="rId65" Type="http://schemas.openxmlformats.org/officeDocument/2006/relationships/slide" Target="slides/slide63.xml"/><Relationship Id="rId64" Type="http://schemas.openxmlformats.org/officeDocument/2006/relationships/slide" Target="slides/slide62.xml"/><Relationship Id="rId63" Type="http://schemas.openxmlformats.org/officeDocument/2006/relationships/slide" Target="slides/slide61.xml"/><Relationship Id="rId62" Type="http://schemas.openxmlformats.org/officeDocument/2006/relationships/slide" Target="slides/slide60.xml"/><Relationship Id="rId61" Type="http://schemas.openxmlformats.org/officeDocument/2006/relationships/slide" Target="slides/slide59.xml"/><Relationship Id="rId60" Type="http://schemas.openxmlformats.org/officeDocument/2006/relationships/slide" Target="slides/slide58.xml"/><Relationship Id="rId6" Type="http://schemas.openxmlformats.org/officeDocument/2006/relationships/slide" Target="slides/slide4.xml"/><Relationship Id="rId59" Type="http://schemas.openxmlformats.org/officeDocument/2006/relationships/slide" Target="slides/slide57.xml"/><Relationship Id="rId58" Type="http://schemas.openxmlformats.org/officeDocument/2006/relationships/slide" Target="slides/slide56.xml"/><Relationship Id="rId57" Type="http://schemas.openxmlformats.org/officeDocument/2006/relationships/slide" Target="slides/slide55.xml"/><Relationship Id="rId56" Type="http://schemas.openxmlformats.org/officeDocument/2006/relationships/slide" Target="slides/slide54.xml"/><Relationship Id="rId55" Type="http://schemas.openxmlformats.org/officeDocument/2006/relationships/slide" Target="slides/slide53.xml"/><Relationship Id="rId54" Type="http://schemas.openxmlformats.org/officeDocument/2006/relationships/slide" Target="slides/slide52.xml"/><Relationship Id="rId53" Type="http://schemas.openxmlformats.org/officeDocument/2006/relationships/slide" Target="slides/slide51.xml"/><Relationship Id="rId52" Type="http://schemas.openxmlformats.org/officeDocument/2006/relationships/slide" Target="slides/slide50.xml"/><Relationship Id="rId51" Type="http://schemas.openxmlformats.org/officeDocument/2006/relationships/slide" Target="slides/slide49.xml"/><Relationship Id="rId50" Type="http://schemas.openxmlformats.org/officeDocument/2006/relationships/slide" Target="slides/slide48.xml"/><Relationship Id="rId5" Type="http://schemas.openxmlformats.org/officeDocument/2006/relationships/slide" Target="slides/slide3.xml"/><Relationship Id="rId49" Type="http://schemas.openxmlformats.org/officeDocument/2006/relationships/slide" Target="slides/slide47.xml"/><Relationship Id="rId48" Type="http://schemas.openxmlformats.org/officeDocument/2006/relationships/slide" Target="slides/slide46.xml"/><Relationship Id="rId47" Type="http://schemas.openxmlformats.org/officeDocument/2006/relationships/slide" Target="slides/slide45.xml"/><Relationship Id="rId46" Type="http://schemas.openxmlformats.org/officeDocument/2006/relationships/slide" Target="slides/slide44.xml"/><Relationship Id="rId45" Type="http://schemas.openxmlformats.org/officeDocument/2006/relationships/slide" Target="slides/slide43.xml"/><Relationship Id="rId44" Type="http://schemas.openxmlformats.org/officeDocument/2006/relationships/slide" Target="slides/slide42.xml"/><Relationship Id="rId43" Type="http://schemas.openxmlformats.org/officeDocument/2006/relationships/slide" Target="slides/slide41.xml"/><Relationship Id="rId42" Type="http://schemas.openxmlformats.org/officeDocument/2006/relationships/slide" Target="slides/slide40.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9" Type="http://schemas.openxmlformats.org/officeDocument/2006/relationships/font" Target="fonts/font12.fntdata"/><Relationship Id="rId128" Type="http://schemas.openxmlformats.org/officeDocument/2006/relationships/font" Target="fonts/font11.fntdata"/><Relationship Id="rId127" Type="http://schemas.openxmlformats.org/officeDocument/2006/relationships/font" Target="fonts/font10.fntdata"/><Relationship Id="rId126" Type="http://schemas.openxmlformats.org/officeDocument/2006/relationships/font" Target="fonts/font9.fntdata"/><Relationship Id="rId125" Type="http://schemas.openxmlformats.org/officeDocument/2006/relationships/font" Target="fonts/font8.fntdata"/><Relationship Id="rId124" Type="http://schemas.openxmlformats.org/officeDocument/2006/relationships/font" Target="fonts/font7.fntdata"/><Relationship Id="rId123" Type="http://schemas.openxmlformats.org/officeDocument/2006/relationships/font" Target="fonts/font6.fntdata"/><Relationship Id="rId122" Type="http://schemas.openxmlformats.org/officeDocument/2006/relationships/font" Target="fonts/font5.fntdata"/><Relationship Id="rId121" Type="http://schemas.openxmlformats.org/officeDocument/2006/relationships/font" Target="fonts/font4.fntdata"/><Relationship Id="rId120" Type="http://schemas.openxmlformats.org/officeDocument/2006/relationships/font" Target="fonts/font3.fntdata"/><Relationship Id="rId12" Type="http://schemas.openxmlformats.org/officeDocument/2006/relationships/slide" Target="slides/slide10.xml"/><Relationship Id="rId119" Type="http://schemas.openxmlformats.org/officeDocument/2006/relationships/font" Target="fonts/font2.fntdata"/><Relationship Id="rId118" Type="http://schemas.openxmlformats.org/officeDocument/2006/relationships/font" Target="fonts/font1.fntdata"/><Relationship Id="rId117" Type="http://schemas.openxmlformats.org/officeDocument/2006/relationships/tableStyles" Target="tableStyles.xml"/><Relationship Id="rId116" Type="http://schemas.openxmlformats.org/officeDocument/2006/relationships/viewProps" Target="viewProps.xml"/><Relationship Id="rId115" Type="http://schemas.openxmlformats.org/officeDocument/2006/relationships/presProps" Target="presProps.xml"/><Relationship Id="rId114" Type="http://schemas.openxmlformats.org/officeDocument/2006/relationships/slide" Target="slides/slide111.xml"/><Relationship Id="rId113" Type="http://schemas.openxmlformats.org/officeDocument/2006/relationships/slide" Target="slides/slide110.xml"/><Relationship Id="rId112" Type="http://schemas.openxmlformats.org/officeDocument/2006/relationships/slide" Target="slides/slide109.xml"/><Relationship Id="rId111" Type="http://schemas.openxmlformats.org/officeDocument/2006/relationships/slide" Target="slides/slide108.xml"/><Relationship Id="rId110" Type="http://schemas.openxmlformats.org/officeDocument/2006/relationships/slide" Target="slides/slide107.xml"/><Relationship Id="rId11" Type="http://schemas.openxmlformats.org/officeDocument/2006/relationships/slide" Target="slides/slide9.xml"/><Relationship Id="rId109" Type="http://schemas.openxmlformats.org/officeDocument/2006/relationships/slide" Target="slides/slide106.xml"/><Relationship Id="rId108" Type="http://schemas.openxmlformats.org/officeDocument/2006/relationships/slide" Target="slides/slide105.xml"/><Relationship Id="rId107" Type="http://schemas.openxmlformats.org/officeDocument/2006/relationships/slide" Target="slides/slide104.xml"/><Relationship Id="rId106" Type="http://schemas.openxmlformats.org/officeDocument/2006/relationships/notesMaster" Target="notesMasters/notesMaster1.xml"/><Relationship Id="rId105" Type="http://schemas.openxmlformats.org/officeDocument/2006/relationships/slide" Target="slides/slide103.xml"/><Relationship Id="rId104" Type="http://schemas.openxmlformats.org/officeDocument/2006/relationships/slide" Target="slides/slide102.xml"/><Relationship Id="rId103" Type="http://schemas.openxmlformats.org/officeDocument/2006/relationships/slide" Target="slides/slide101.xml"/><Relationship Id="rId102" Type="http://schemas.openxmlformats.org/officeDocument/2006/relationships/slide" Target="slides/slide100.xml"/><Relationship Id="rId101" Type="http://schemas.openxmlformats.org/officeDocument/2006/relationships/slide" Target="slides/slide99.xml"/><Relationship Id="rId100" Type="http://schemas.openxmlformats.org/officeDocument/2006/relationships/slide" Target="slides/slide98.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FD42F7-718C-4B98-AAEC-167E6DDD60A7}"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B2AA4F-B828-4D7C-AFD3-893933DAFCB4}"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3.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标题幻灯片">
    <p:spTree>
      <p:nvGrpSpPr>
        <p:cNvPr id="1" name=""/>
        <p:cNvGrpSpPr/>
        <p:nvPr/>
      </p:nvGrpSpPr>
      <p:grpSpPr>
        <a:xfrm>
          <a:off x="0" y="0"/>
          <a:ext cx="0" cy="0"/>
          <a:chOff x="0" y="0"/>
          <a:chExt cx="0" cy="0"/>
        </a:xfrm>
      </p:grpSpPr>
      <p:grpSp>
        <p:nvGrpSpPr>
          <p:cNvPr id="14" name="Group 13"/>
          <p:cNvGrpSpPr/>
          <p:nvPr/>
        </p:nvGrpSpPr>
        <p:grpSpPr>
          <a:xfrm>
            <a:off x="-1588" y="0"/>
            <a:ext cx="12193588" cy="6861555"/>
            <a:chOff x="-1588" y="0"/>
            <a:chExt cx="12193588" cy="6861555"/>
          </a:xfrm>
        </p:grpSpPr>
        <p:sp>
          <p:nvSpPr>
            <p:cNvPr id="9" name="Rectangle 8"/>
            <p:cNvSpPr/>
            <p:nvPr/>
          </p:nvSpPr>
          <p:spPr>
            <a:xfrm>
              <a:off x="0" y="0"/>
              <a:ext cx="12192000" cy="6858000"/>
            </a:xfrm>
            <a:prstGeom prst="rect">
              <a:avLst/>
            </a:prstGeom>
            <a:blipFill>
              <a:blip r:embed="rId2">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10"/>
            <p:cNvSpPr/>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Oval 11"/>
            <p:cNvSpPr/>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a:prstGeom prst="rect">
            <a:avLst/>
          </a:prstGeom>
        </p:spPr>
        <p:txBody>
          <a:bodyPr anchor="b"/>
          <a:lstStyle>
            <a:lvl1pPr>
              <a:defRPr sz="5400"/>
            </a:lvl1pPr>
          </a:lstStyle>
          <a:p>
            <a:r>
              <a:rPr lang="zh-CN" altLang="en-US"/>
              <a:t>单击此处编辑母版标题样式</a:t>
            </a:r>
            <a:endParaRPr lang="en-US" dirty="0"/>
          </a:p>
        </p:txBody>
      </p:sp>
      <p:sp>
        <p:nvSpPr>
          <p:cNvPr id="3" name="Subtitle 2"/>
          <p:cNvSpPr>
            <a:spLocks noGrp="1"/>
          </p:cNvSpPr>
          <p:nvPr>
            <p:ph type="subTitle" idx="1" hasCustomPrompt="1"/>
          </p:nvPr>
        </p:nvSpPr>
        <p:spPr>
          <a:xfrm>
            <a:off x="1154955" y="4777380"/>
            <a:ext cx="8825658" cy="861420"/>
          </a:xfrm>
        </p:spPr>
        <p:txBody>
          <a:bodyPr anchor="t"/>
          <a:lstStyle>
            <a:lvl1pPr marL="0" indent="0" algn="l">
              <a:buNone/>
              <a:defRPr cap="all">
                <a:solidFill>
                  <a:schemeClr val="tx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单击以编辑母版副标题样式</a:t>
            </a:r>
            <a:endParaRPr lang="en-US" dirty="0"/>
          </a:p>
        </p:txBody>
      </p:sp>
      <p:sp>
        <p:nvSpPr>
          <p:cNvPr id="4" name="Date Placeholder 3"/>
          <p:cNvSpPr>
            <a:spLocks noGrp="1"/>
          </p:cNvSpPr>
          <p:nvPr>
            <p:ph type="dt" sz="half" idx="10"/>
          </p:nvPr>
        </p:nvSpPr>
        <p:spPr>
          <a:xfrm rot="5400000">
            <a:off x="10158984" y="1792224"/>
            <a:ext cx="990599" cy="304799"/>
          </a:xfrm>
        </p:spPr>
        <p:txBody>
          <a:bodyPr/>
          <a:lstStyle>
            <a:lvl1pPr algn="l">
              <a:defRPr b="0">
                <a:solidFill>
                  <a:schemeClr val="bg1"/>
                </a:solidFill>
              </a:defRPr>
            </a:lvl1pPr>
          </a:lstStyle>
          <a:p>
            <a:fld id="{E9462EF3-3C4F-43EE-ACEE-D4B806740EA3}" type="datetimeFigureOut">
              <a:rPr lang="en-US" dirty="0"/>
            </a:fld>
            <a:endParaRPr lang="en-US" dirty="0"/>
          </a:p>
        </p:txBody>
      </p:sp>
      <p:sp>
        <p:nvSpPr>
          <p:cNvPr id="5" name="Footer Placeholder 4"/>
          <p:cNvSpPr>
            <a:spLocks noGrp="1"/>
          </p:cNvSpPr>
          <p:nvPr>
            <p:ph type="ftr" sz="quarter" idx="11"/>
          </p:nvPr>
        </p:nvSpPr>
        <p:spPr>
          <a:xfrm rot="5400000">
            <a:off x="8951976" y="3227832"/>
            <a:ext cx="3867912" cy="310896"/>
          </a:xfrm>
        </p:spPr>
        <p:txBody>
          <a:bodyPr/>
          <a:lstStyle>
            <a:lvl1pPr>
              <a:defRPr sz="1000" b="0">
                <a:solidFill>
                  <a:schemeClr val="bg1"/>
                </a:solidFill>
              </a:defRPr>
            </a:lvl1pPr>
          </a:lstStyle>
          <a:p>
            <a:r>
              <a:rPr lang="en-US" dirty="0"/>
              <a:t>
              </a:t>
            </a:r>
            <a:endParaRPr lang="en-US" dirty="0"/>
          </a:p>
        </p:txBody>
      </p:sp>
      <p:sp>
        <p:nvSpPr>
          <p:cNvPr id="8" name="Rectangle 7"/>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a:xfrm>
            <a:off x="10351008" y="292608"/>
            <a:ext cx="838199" cy="767687"/>
          </a:xfrm>
        </p:spPr>
        <p:txBody>
          <a:bodyPr/>
          <a:lstStyle>
            <a:lvl1pPr>
              <a:defRPr sz="2800" b="0" i="0">
                <a:latin typeface="+mj-lt"/>
              </a:defRPr>
            </a:lvl1pPr>
          </a:lstStyle>
          <a:p>
            <a:fld id="{D57F1E4F-1CFF-5643-939E-217C01CDF565}" type="slidenum">
              <a:rPr lang="en-US" dirty="0"/>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showMasterSp="0">
  <p:cSld name="带描述的全景图片">
    <p:spTree>
      <p:nvGrpSpPr>
        <p:cNvPr id="1" name=""/>
        <p:cNvGrpSpPr/>
        <p:nvPr/>
      </p:nvGrpSpPr>
      <p:grpSpPr>
        <a:xfrm>
          <a:off x="0" y="0"/>
          <a:ext cx="0" cy="0"/>
          <a:chOff x="0" y="0"/>
          <a:chExt cx="0" cy="0"/>
        </a:xfrm>
      </p:grpSpPr>
      <p:grpSp>
        <p:nvGrpSpPr>
          <p:cNvPr id="17" name="Group 16"/>
          <p:cNvGrpSpPr/>
          <p:nvPr/>
        </p:nvGrpSpPr>
        <p:grpSpPr>
          <a:xfrm>
            <a:off x="-1588" y="0"/>
            <a:ext cx="12193588" cy="6861555"/>
            <a:chOff x="-1588" y="0"/>
            <a:chExt cx="12193588" cy="6861555"/>
          </a:xfrm>
        </p:grpSpPr>
        <p:sp>
          <p:nvSpPr>
            <p:cNvPr id="11" name="Rectangle 10"/>
            <p:cNvSpPr/>
            <p:nvPr/>
          </p:nvSpPr>
          <p:spPr>
            <a:xfrm>
              <a:off x="0" y="0"/>
              <a:ext cx="12192000" cy="6858000"/>
            </a:xfrm>
            <a:prstGeom prst="rect">
              <a:avLst/>
            </a:prstGeom>
            <a:blipFill>
              <a:blip r:embed="rId2">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9"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7" y="4969927"/>
            <a:ext cx="8825657" cy="566738"/>
          </a:xfrm>
          <a:prstGeom prst="rect">
            <a:avLst/>
          </a:prstGeom>
        </p:spPr>
        <p:txBody>
          <a:bodyPr anchor="b">
            <a:normAutofit/>
          </a:bodyPr>
          <a:lstStyle>
            <a:lvl1pPr algn="l">
              <a:defRPr sz="2400" b="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1154955" y="685800"/>
            <a:ext cx="8825658"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4" name="Text Placeholder 3"/>
          <p:cNvSpPr>
            <a:spLocks noGrp="1"/>
          </p:cNvSpPr>
          <p:nvPr>
            <p:ph type="body" sz="half" idx="2" hasCustomPrompt="1"/>
          </p:nvPr>
        </p:nvSpPr>
        <p:spPr bwMode="gray">
          <a:xfrm>
            <a:off x="1154957" y="5536665"/>
            <a:ext cx="8825656" cy="493712"/>
          </a:xfrm>
        </p:spPr>
        <p:txBody>
          <a:bodyPr>
            <a:normAutofit/>
          </a:bodyPr>
          <a:lstStyle>
            <a:lvl1pPr marL="0" indent="0">
              <a:buNone/>
              <a:defRPr sz="1200">
                <a:solidFill>
                  <a:schemeClr val="tx2">
                    <a:lumMod val="40000"/>
                    <a:lumOff val="6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endParaRPr lang="zh-CN" altLang="en-US"/>
          </a:p>
        </p:txBody>
      </p:sp>
      <p:sp>
        <p:nvSpPr>
          <p:cNvPr id="5" name="Date Placeholder 4"/>
          <p:cNvSpPr>
            <a:spLocks noGrp="1"/>
          </p:cNvSpPr>
          <p:nvPr>
            <p:ph type="dt" sz="half" idx="10"/>
          </p:nvPr>
        </p:nvSpPr>
        <p:spPr/>
        <p:txBody>
          <a:bodyPr/>
          <a:lstStyle/>
          <a:p>
            <a:fld id="{36343B39-165A-4B68-AA5C-581F5336313C}" type="datetimeFigureOut">
              <a:rPr lang="en-US" dirty="0"/>
            </a:fld>
            <a:endParaRPr lang="en-US" dirty="0"/>
          </a:p>
        </p:txBody>
      </p:sp>
      <p:sp>
        <p:nvSpPr>
          <p:cNvPr id="6" name="Footer Placeholder 5"/>
          <p:cNvSpPr>
            <a:spLocks noGrp="1"/>
          </p:cNvSpPr>
          <p:nvPr>
            <p:ph type="ftr" sz="quarter" idx="11"/>
          </p:nvPr>
        </p:nvSpPr>
        <p:spPr/>
        <p:txBody>
          <a:bodyPr/>
          <a:lstStyle/>
          <a:p>
            <a:r>
              <a:rPr lang="en-US" dirty="0"/>
              <a:t>
              </a:t>
            </a:r>
            <a:endParaRPr lang="en-US" dirty="0"/>
          </a:p>
        </p:txBody>
      </p:sp>
      <p:sp>
        <p:nvSpPr>
          <p:cNvPr id="12" name="Rectangle 11"/>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showMasterSp="0">
  <p:cSld name="标题和描述">
    <p:spTree>
      <p:nvGrpSpPr>
        <p:cNvPr id="1" name=""/>
        <p:cNvGrpSpPr/>
        <p:nvPr/>
      </p:nvGrpSpPr>
      <p:grpSpPr>
        <a:xfrm>
          <a:off x="0" y="0"/>
          <a:ext cx="0" cy="0"/>
          <a:chOff x="0" y="0"/>
          <a:chExt cx="0" cy="0"/>
        </a:xfrm>
      </p:grpSpPr>
      <p:grpSp>
        <p:nvGrpSpPr>
          <p:cNvPr id="16" name="Group 15"/>
          <p:cNvGrpSpPr/>
          <p:nvPr/>
        </p:nvGrpSpPr>
        <p:grpSpPr>
          <a:xfrm>
            <a:off x="-1588" y="0"/>
            <a:ext cx="12193588" cy="6861555"/>
            <a:chOff x="-1588" y="0"/>
            <a:chExt cx="12193588" cy="6861555"/>
          </a:xfrm>
        </p:grpSpPr>
        <p:sp>
          <p:nvSpPr>
            <p:cNvPr id="10" name="Rectangle 9"/>
            <p:cNvSpPr/>
            <p:nvPr/>
          </p:nvSpPr>
          <p:spPr>
            <a:xfrm>
              <a:off x="0" y="0"/>
              <a:ext cx="12192000" cy="6858000"/>
            </a:xfrm>
            <a:prstGeom prst="rect">
              <a:avLst/>
            </a:prstGeom>
            <a:blipFill>
              <a:blip r:embed="rId2">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9"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1060704"/>
            <a:ext cx="8833104" cy="1371600"/>
          </a:xfrm>
          <a:prstGeom prst="rect">
            <a:avLst/>
          </a:prstGeom>
        </p:spPr>
        <p:txBody>
          <a:bodyPr anchor="ctr" anchorCtr="0"/>
          <a:lstStyle>
            <a:lvl1pPr>
              <a:defRPr sz="4000"/>
            </a:lvl1pPr>
          </a:lstStyle>
          <a:p>
            <a:r>
              <a:rPr lang="zh-CN" altLang="en-US"/>
              <a:t>单击此处编辑母版标题样式</a:t>
            </a:r>
            <a:endParaRPr lang="en-US" dirty="0"/>
          </a:p>
        </p:txBody>
      </p:sp>
      <p:sp>
        <p:nvSpPr>
          <p:cNvPr id="8" name="Text Placeholder 3"/>
          <p:cNvSpPr>
            <a:spLocks noGrp="1"/>
          </p:cNvSpPr>
          <p:nvPr>
            <p:ph type="body" sz="half" idx="2" hasCustomPrompt="1"/>
          </p:nvPr>
        </p:nvSpPr>
        <p:spPr>
          <a:xfrm>
            <a:off x="1152144" y="3547872"/>
            <a:ext cx="8825659" cy="2478024"/>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endParaRPr lang="zh-CN" altLang="en-US"/>
          </a:p>
        </p:txBody>
      </p:sp>
      <p:sp>
        <p:nvSpPr>
          <p:cNvPr id="4" name="Date Placeholder 3"/>
          <p:cNvSpPr>
            <a:spLocks noGrp="1"/>
          </p:cNvSpPr>
          <p:nvPr>
            <p:ph type="dt" sz="half" idx="10"/>
          </p:nvPr>
        </p:nvSpPr>
        <p:spPr/>
        <p:txBody>
          <a:bodyPr/>
          <a:lstStyle/>
          <a:p>
            <a:fld id="{942C8C57-33F9-4259-AC4F-0E3F5BEC9B94}" type="datetimeFigureOut">
              <a:rPr lang="en-US" dirty="0"/>
            </a:fld>
            <a:endParaRPr lang="en-US" dirty="0"/>
          </a:p>
        </p:txBody>
      </p:sp>
      <p:sp>
        <p:nvSpPr>
          <p:cNvPr id="5" name="Footer Placeholder 4"/>
          <p:cNvSpPr>
            <a:spLocks noGrp="1"/>
          </p:cNvSpPr>
          <p:nvPr>
            <p:ph type="ftr" sz="quarter" idx="11"/>
          </p:nvPr>
        </p:nvSpPr>
        <p:spPr/>
        <p:txBody>
          <a:bodyPr/>
          <a:lstStyle/>
          <a:p>
            <a:r>
              <a:rPr lang="en-US" dirty="0"/>
              <a:t>
              </a:t>
            </a:r>
            <a:endParaRPr lang="en-US" dirty="0"/>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showMasterSp="0">
  <p:cSld name="带描述的引言">
    <p:spTree>
      <p:nvGrpSpPr>
        <p:cNvPr id="1" name=""/>
        <p:cNvGrpSpPr/>
        <p:nvPr/>
      </p:nvGrpSpPr>
      <p:grpSpPr>
        <a:xfrm>
          <a:off x="0" y="0"/>
          <a:ext cx="0" cy="0"/>
          <a:chOff x="0" y="0"/>
          <a:chExt cx="0" cy="0"/>
        </a:xfrm>
      </p:grpSpPr>
      <p:grpSp>
        <p:nvGrpSpPr>
          <p:cNvPr id="7" name="Group 6"/>
          <p:cNvGrpSpPr/>
          <p:nvPr/>
        </p:nvGrpSpPr>
        <p:grpSpPr>
          <a:xfrm>
            <a:off x="-1588" y="0"/>
            <a:ext cx="12193588" cy="6861555"/>
            <a:chOff x="-1588" y="0"/>
            <a:chExt cx="12193588" cy="6861555"/>
          </a:xfrm>
        </p:grpSpPr>
        <p:sp>
          <p:nvSpPr>
            <p:cNvPr id="16" name="Rectangle 15"/>
            <p:cNvSpPr/>
            <p:nvPr/>
          </p:nvSpPr>
          <p:spPr>
            <a:xfrm>
              <a:off x="0" y="0"/>
              <a:ext cx="12192000" cy="6858000"/>
            </a:xfrm>
            <a:prstGeom prst="rect">
              <a:avLst/>
            </a:prstGeom>
            <a:blipFill>
              <a:blip r:embed="rId2">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Oval 17"/>
            <p:cNvSpPr/>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4"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7"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2" name="TextBox 11"/>
          <p:cNvSpPr txBox="1"/>
          <p:nvPr/>
        </p:nvSpPr>
        <p:spPr bwMode="gray">
          <a:xfrm>
            <a:off x="898295" y="596767"/>
            <a:ext cx="801912" cy="156966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panose="020B0604020202020204"/>
                <a:cs typeface="Arial" panose="020B0604020202020204"/>
              </a:defRPr>
            </a:lvl1pPr>
          </a:lstStyle>
          <a:p>
            <a:pPr lvl="0"/>
            <a:r>
              <a:rPr lang="en-US" sz="9600" dirty="0">
                <a:solidFill>
                  <a:schemeClr val="tx2">
                    <a:lumMod val="40000"/>
                    <a:lumOff val="60000"/>
                  </a:schemeClr>
                </a:solidFill>
              </a:rPr>
              <a:t>“</a:t>
            </a:r>
            <a:endParaRPr lang="en-US" sz="9600" dirty="0">
              <a:solidFill>
                <a:schemeClr val="tx2">
                  <a:lumMod val="40000"/>
                  <a:lumOff val="60000"/>
                </a:schemeClr>
              </a:solidFill>
            </a:endParaRPr>
          </a:p>
        </p:txBody>
      </p:sp>
      <p:sp>
        <p:nvSpPr>
          <p:cNvPr id="15" name="TextBox 14"/>
          <p:cNvSpPr txBox="1"/>
          <p:nvPr/>
        </p:nvSpPr>
        <p:spPr bwMode="gray">
          <a:xfrm>
            <a:off x="9715063" y="2629300"/>
            <a:ext cx="801912" cy="156966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panose="020B0604020202020204"/>
                <a:cs typeface="Arial" panose="020B0604020202020204"/>
              </a:defRPr>
            </a:lvl1pPr>
          </a:lstStyle>
          <a:p>
            <a:pPr lvl="0"/>
            <a:r>
              <a:rPr lang="en-US" sz="9600" dirty="0">
                <a:solidFill>
                  <a:schemeClr val="tx2">
                    <a:lumMod val="40000"/>
                    <a:lumOff val="60000"/>
                  </a:schemeClr>
                </a:solidFill>
              </a:rPr>
              <a:t>”</a:t>
            </a:r>
            <a:endParaRPr lang="en-US" sz="9600" dirty="0">
              <a:solidFill>
                <a:schemeClr val="tx2">
                  <a:lumMod val="40000"/>
                  <a:lumOff val="60000"/>
                </a:schemeClr>
              </a:solidFill>
            </a:endParaRPr>
          </a:p>
        </p:txBody>
      </p:sp>
      <p:sp>
        <p:nvSpPr>
          <p:cNvPr id="2" name="Title 1"/>
          <p:cNvSpPr>
            <a:spLocks noGrp="1"/>
          </p:cNvSpPr>
          <p:nvPr>
            <p:ph type="title"/>
          </p:nvPr>
        </p:nvSpPr>
        <p:spPr>
          <a:xfrm>
            <a:off x="1574801" y="980517"/>
            <a:ext cx="8460983" cy="2698249"/>
          </a:xfrm>
          <a:prstGeom prst="rect">
            <a:avLst/>
          </a:prstGeom>
        </p:spPr>
        <p:txBody>
          <a:bodyPr anchor="ctr" anchorCtr="0"/>
          <a:lstStyle>
            <a:lvl1pPr>
              <a:defRPr sz="4000"/>
            </a:lvl1pPr>
          </a:lstStyle>
          <a:p>
            <a:r>
              <a:rPr lang="zh-CN" altLang="en-US"/>
              <a:t>单击此处编辑母版标题样式</a:t>
            </a:r>
            <a:endParaRPr lang="en-US" dirty="0"/>
          </a:p>
        </p:txBody>
      </p:sp>
      <p:sp>
        <p:nvSpPr>
          <p:cNvPr id="11" name="Text Placeholder 3"/>
          <p:cNvSpPr>
            <a:spLocks noGrp="1"/>
          </p:cNvSpPr>
          <p:nvPr>
            <p:ph type="body" sz="half" idx="14" hasCustomPrompt="1"/>
          </p:nvPr>
        </p:nvSpPr>
        <p:spPr bwMode="gray">
          <a:xfrm>
            <a:off x="1945945" y="3679987"/>
            <a:ext cx="7725772" cy="342174"/>
          </a:xfrm>
        </p:spPr>
        <p:txBody>
          <a:bodyPr vert="horz" lIns="91440" tIns="45720" rIns="91440" bIns="45720" rtlCol="0" anchor="t">
            <a:normAutofit/>
          </a:bodyPr>
          <a:lstStyle>
            <a:lvl1pPr>
              <a:buNone/>
              <a:defRPr lang="en-US" sz="1400" cap="small" dirty="0">
                <a:solidFill>
                  <a:schemeClr val="tx2">
                    <a:lumMod val="40000"/>
                    <a:lumOff val="60000"/>
                  </a:schemeClr>
                </a:solidFill>
                <a:latin typeface="+mn-lt"/>
              </a:defRPr>
            </a:lvl1pPr>
          </a:lstStyle>
          <a:p>
            <a:pPr marL="0" lvl="0" indent="0">
              <a:buNone/>
            </a:pPr>
            <a:r>
              <a:rPr lang="zh-CN" altLang="en-US"/>
              <a:t>编辑母版文本样式</a:t>
            </a:r>
            <a:endParaRPr lang="zh-CN" altLang="en-US"/>
          </a:p>
        </p:txBody>
      </p:sp>
      <p:sp>
        <p:nvSpPr>
          <p:cNvPr id="10" name="Text Placeholder 3"/>
          <p:cNvSpPr>
            <a:spLocks noGrp="1"/>
          </p:cNvSpPr>
          <p:nvPr>
            <p:ph type="body" sz="half" idx="2" hasCustomPrompt="1"/>
          </p:nvPr>
        </p:nvSpPr>
        <p:spPr>
          <a:xfrm>
            <a:off x="1154954" y="5029198"/>
            <a:ext cx="8825659" cy="997858"/>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endParaRPr lang="zh-CN" altLang="en-US"/>
          </a:p>
        </p:txBody>
      </p:sp>
      <p:sp>
        <p:nvSpPr>
          <p:cNvPr id="4" name="Date Placeholder 3"/>
          <p:cNvSpPr>
            <a:spLocks noGrp="1"/>
          </p:cNvSpPr>
          <p:nvPr>
            <p:ph type="dt" sz="half" idx="10"/>
          </p:nvPr>
        </p:nvSpPr>
        <p:spPr/>
        <p:txBody>
          <a:bodyPr/>
          <a:lstStyle/>
          <a:p>
            <a:fld id="{8748772B-8FA2-401F-A0A1-A59855EDBC3E}" type="datetimeFigureOut">
              <a:rPr lang="en-US" dirty="0"/>
            </a:fld>
            <a:endParaRPr lang="en-US" dirty="0"/>
          </a:p>
        </p:txBody>
      </p:sp>
      <p:sp>
        <p:nvSpPr>
          <p:cNvPr id="5" name="Footer Placeholder 4"/>
          <p:cNvSpPr>
            <a:spLocks noGrp="1"/>
          </p:cNvSpPr>
          <p:nvPr>
            <p:ph type="ftr" sz="quarter" idx="11"/>
          </p:nvPr>
        </p:nvSpPr>
        <p:spPr/>
        <p:txBody>
          <a:bodyPr/>
          <a:lstStyle/>
          <a:p>
            <a:r>
              <a:rPr lang="en-US" dirty="0"/>
              <a:t>
              </a:t>
            </a:r>
            <a:endParaRPr lang="en-US" dirty="0"/>
          </a:p>
        </p:txBody>
      </p:sp>
      <p:sp>
        <p:nvSpPr>
          <p:cNvPr id="23" name="Rectangle 2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showMasterSp="0">
  <p:cSld name="名片">
    <p:spTree>
      <p:nvGrpSpPr>
        <p:cNvPr id="1" name=""/>
        <p:cNvGrpSpPr/>
        <p:nvPr/>
      </p:nvGrpSpPr>
      <p:grpSpPr>
        <a:xfrm>
          <a:off x="0" y="0"/>
          <a:ext cx="0" cy="0"/>
          <a:chOff x="0" y="0"/>
          <a:chExt cx="0" cy="0"/>
        </a:xfrm>
      </p:grpSpPr>
      <p:grpSp>
        <p:nvGrpSpPr>
          <p:cNvPr id="16" name="Group 15"/>
          <p:cNvGrpSpPr/>
          <p:nvPr/>
        </p:nvGrpSpPr>
        <p:grpSpPr>
          <a:xfrm>
            <a:off x="-1588" y="0"/>
            <a:ext cx="12193588" cy="6861555"/>
            <a:chOff x="-1588" y="0"/>
            <a:chExt cx="12193588" cy="6861555"/>
          </a:xfrm>
        </p:grpSpPr>
        <p:sp>
          <p:nvSpPr>
            <p:cNvPr id="11" name="Rectangle 10"/>
            <p:cNvSpPr/>
            <p:nvPr/>
          </p:nvSpPr>
          <p:spPr>
            <a:xfrm>
              <a:off x="0" y="0"/>
              <a:ext cx="12192000" cy="6858000"/>
            </a:xfrm>
            <a:prstGeom prst="rect">
              <a:avLst/>
            </a:prstGeom>
            <a:blipFill>
              <a:blip r:embed="rId2">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3525"/>
            <a:ext cx="8865623" cy="1819656"/>
          </a:xfrm>
          <a:prstGeom prst="rect">
            <a:avLst/>
          </a:prstGeom>
        </p:spPr>
        <p:txBody>
          <a:bodyPr anchor="b"/>
          <a:lstStyle>
            <a:lvl1pPr algn="l">
              <a:defRPr sz="4000" b="0" cap="none"/>
            </a:lvl1pPr>
          </a:lstStyle>
          <a:p>
            <a:r>
              <a:rPr lang="zh-CN" altLang="en-US"/>
              <a:t>单击此处编辑母版标题样式</a:t>
            </a:r>
            <a:endParaRPr lang="en-US" dirty="0"/>
          </a:p>
        </p:txBody>
      </p:sp>
      <p:sp>
        <p:nvSpPr>
          <p:cNvPr id="3" name="Text Placeholder 2"/>
          <p:cNvSpPr>
            <a:spLocks noGrp="1"/>
          </p:cNvSpPr>
          <p:nvPr>
            <p:ph type="body" idx="1" hasCustomPrompt="1"/>
          </p:nvPr>
        </p:nvSpPr>
        <p:spPr>
          <a:xfrm>
            <a:off x="1154954" y="5029200"/>
            <a:ext cx="8825659"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endParaRPr lang="zh-CN" altLang="en-US"/>
          </a:p>
        </p:txBody>
      </p:sp>
      <p:sp>
        <p:nvSpPr>
          <p:cNvPr id="4" name="Date Placeholder 3"/>
          <p:cNvSpPr>
            <a:spLocks noGrp="1"/>
          </p:cNvSpPr>
          <p:nvPr>
            <p:ph type="dt" sz="half" idx="10"/>
          </p:nvPr>
        </p:nvSpPr>
        <p:spPr/>
        <p:txBody>
          <a:bodyPr/>
          <a:lstStyle/>
          <a:p>
            <a:fld id="{D3DD5BDE-5A90-4611-82E9-0FC5746D30C5}" type="datetimeFigureOut">
              <a:rPr lang="en-US" dirty="0"/>
            </a:fld>
            <a:endParaRPr lang="en-US" dirty="0"/>
          </a:p>
        </p:txBody>
      </p:sp>
      <p:sp>
        <p:nvSpPr>
          <p:cNvPr id="5" name="Footer Placeholder 4"/>
          <p:cNvSpPr>
            <a:spLocks noGrp="1"/>
          </p:cNvSpPr>
          <p:nvPr>
            <p:ph type="ftr" sz="quarter" idx="11"/>
          </p:nvPr>
        </p:nvSpPr>
        <p:spPr/>
        <p:txBody>
          <a:bodyPr/>
          <a:lstStyle/>
          <a:p>
            <a:r>
              <a:rPr lang="en-US" dirty="0"/>
              <a:t>
              </a:t>
            </a:r>
            <a:endParaRPr lang="en-US" dirty="0"/>
          </a:p>
        </p:txBody>
      </p:sp>
      <p:sp>
        <p:nvSpPr>
          <p:cNvPr id="10" name="Rectangle 9"/>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栏">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a:prstGeom prst="rect">
            <a:avLst/>
          </a:prstGeom>
        </p:spPr>
        <p:txBody>
          <a:bodyPr/>
          <a:lstStyle>
            <a:lvl1pPr>
              <a:defRPr sz="3600"/>
            </a:lvl1pPr>
          </a:lstStyle>
          <a:p>
            <a:r>
              <a:rPr lang="zh-CN" altLang="en-US"/>
              <a:t>单击此处编辑母版标题样式</a:t>
            </a:r>
            <a:endParaRPr lang="en-US" dirty="0"/>
          </a:p>
        </p:txBody>
      </p:sp>
      <p:sp>
        <p:nvSpPr>
          <p:cNvPr id="3" name="Text Placeholder 2"/>
          <p:cNvSpPr>
            <a:spLocks noGrp="1"/>
          </p:cNvSpPr>
          <p:nvPr>
            <p:ph type="body" idx="1" hasCustomPrompt="1"/>
          </p:nvPr>
        </p:nvSpPr>
        <p:spPr>
          <a:xfrm>
            <a:off x="1154954" y="2603500"/>
            <a:ext cx="3129168" cy="576261"/>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16" name="Text Placeholder 3"/>
          <p:cNvSpPr>
            <a:spLocks noGrp="1"/>
          </p:cNvSpPr>
          <p:nvPr>
            <p:ph type="body" sz="half" idx="15" hasCustomPrompt="1"/>
          </p:nvPr>
        </p:nvSpPr>
        <p:spPr>
          <a:xfrm>
            <a:off x="1154954" y="3179764"/>
            <a:ext cx="3129168" cy="2847290"/>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endParaRPr lang="zh-CN" altLang="en-US"/>
          </a:p>
        </p:txBody>
      </p:sp>
      <p:sp>
        <p:nvSpPr>
          <p:cNvPr id="5" name="Text Placeholder 4"/>
          <p:cNvSpPr>
            <a:spLocks noGrp="1"/>
          </p:cNvSpPr>
          <p:nvPr>
            <p:ph type="body" sz="quarter" idx="3" hasCustomPrompt="1"/>
          </p:nvPr>
        </p:nvSpPr>
        <p:spPr>
          <a:xfrm>
            <a:off x="4512721" y="2603500"/>
            <a:ext cx="3145380" cy="576261"/>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19" name="Text Placeholder 3"/>
          <p:cNvSpPr>
            <a:spLocks noGrp="1"/>
          </p:cNvSpPr>
          <p:nvPr>
            <p:ph type="body" sz="half" idx="16" hasCustomPrompt="1"/>
          </p:nvPr>
        </p:nvSpPr>
        <p:spPr>
          <a:xfrm>
            <a:off x="4512721" y="3179764"/>
            <a:ext cx="3145380" cy="2847290"/>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endParaRPr lang="zh-CN" altLang="en-US"/>
          </a:p>
        </p:txBody>
      </p:sp>
      <p:sp>
        <p:nvSpPr>
          <p:cNvPr id="14" name="Text Placeholder 4"/>
          <p:cNvSpPr>
            <a:spLocks noGrp="1"/>
          </p:cNvSpPr>
          <p:nvPr>
            <p:ph type="body" sz="quarter" idx="13" hasCustomPrompt="1"/>
          </p:nvPr>
        </p:nvSpPr>
        <p:spPr>
          <a:xfrm>
            <a:off x="7886700" y="2595032"/>
            <a:ext cx="3161029" cy="58473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20" name="Text Placeholder 3"/>
          <p:cNvSpPr>
            <a:spLocks noGrp="1"/>
          </p:cNvSpPr>
          <p:nvPr>
            <p:ph type="body" sz="half" idx="17" hasCustomPrompt="1"/>
          </p:nvPr>
        </p:nvSpPr>
        <p:spPr>
          <a:xfrm>
            <a:off x="7886700" y="3179764"/>
            <a:ext cx="3161029" cy="2847290"/>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endParaRPr lang="zh-CN" altLang="en-US"/>
          </a:p>
        </p:txBody>
      </p:sp>
      <p:cxnSp>
        <p:nvCxnSpPr>
          <p:cNvPr id="17" name="Straight Connector 16"/>
          <p:cNvCxnSpPr/>
          <p:nvPr/>
        </p:nvCxnSpPr>
        <p:spPr>
          <a:xfrm>
            <a:off x="4384991" y="2603500"/>
            <a:ext cx="32564" cy="3423554"/>
          </a:xfrm>
          <a:prstGeom prst="line">
            <a:avLst/>
          </a:prstGeom>
          <a:ln w="12700" cmpd="sng">
            <a:solidFill>
              <a:schemeClr val="tx1">
                <a:lumMod val="75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5824" y="2603500"/>
            <a:ext cx="0" cy="3423554"/>
          </a:xfrm>
          <a:prstGeom prst="line">
            <a:avLst/>
          </a:prstGeom>
          <a:ln w="12700" cmpd="sng">
            <a:solidFill>
              <a:schemeClr val="tx1">
                <a:lumMod val="75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1ADDA17D-0BEA-4E76-A7FC-F7C188BC48D1}" type="datetimeFigureOut">
              <a:rPr lang="en-US" dirty="0"/>
            </a:fld>
            <a:endParaRPr lang="en-US" dirty="0"/>
          </a:p>
        </p:txBody>
      </p:sp>
      <p:sp>
        <p:nvSpPr>
          <p:cNvPr id="8" name="Footer Placeholder 7"/>
          <p:cNvSpPr>
            <a:spLocks noGrp="1"/>
          </p:cNvSpPr>
          <p:nvPr>
            <p:ph type="ftr" sz="quarter" idx="11"/>
          </p:nvPr>
        </p:nvSpPr>
        <p:spPr/>
        <p:txBody>
          <a:bodyPr/>
          <a:lstStyle/>
          <a:p>
            <a:r>
              <a:rPr lang="en-US" dirty="0"/>
              <a:t>
              </a:t>
            </a:r>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图片栏">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a:prstGeom prst="rect">
            <a:avLst/>
          </a:prstGeom>
        </p:spPr>
        <p:txBody>
          <a:bodyPr anchor="ctr" anchorCtr="0"/>
          <a:lstStyle>
            <a:lvl1pPr>
              <a:defRPr sz="3600"/>
            </a:lvl1pPr>
          </a:lstStyle>
          <a:p>
            <a:r>
              <a:rPr lang="zh-CN" altLang="en-US"/>
              <a:t>单击此处编辑母版标题样式</a:t>
            </a:r>
            <a:endParaRPr lang="en-US" dirty="0"/>
          </a:p>
        </p:txBody>
      </p:sp>
      <p:sp>
        <p:nvSpPr>
          <p:cNvPr id="3" name="Text Placeholder 2"/>
          <p:cNvSpPr>
            <a:spLocks noGrp="1"/>
          </p:cNvSpPr>
          <p:nvPr>
            <p:ph type="body" idx="1" hasCustomPrompt="1"/>
          </p:nvPr>
        </p:nvSpPr>
        <p:spPr>
          <a:xfrm>
            <a:off x="1154954" y="4532845"/>
            <a:ext cx="3050438" cy="576260"/>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29" name="Picture Placeholder 2"/>
          <p:cNvSpPr>
            <a:spLocks noGrp="1" noChangeAspect="1"/>
          </p:cNvSpPr>
          <p:nvPr>
            <p:ph type="pic" idx="15"/>
          </p:nvPr>
        </p:nvSpPr>
        <p:spPr>
          <a:xfrm>
            <a:off x="1334552" y="2610916"/>
            <a:ext cx="2691242" cy="1584094"/>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22" name="Text Placeholder 3"/>
          <p:cNvSpPr>
            <a:spLocks noGrp="1"/>
          </p:cNvSpPr>
          <p:nvPr>
            <p:ph type="body" sz="half" idx="18" hasCustomPrompt="1"/>
          </p:nvPr>
        </p:nvSpPr>
        <p:spPr>
          <a:xfrm>
            <a:off x="1154954" y="5109107"/>
            <a:ext cx="3050438" cy="91794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endParaRPr lang="zh-CN" altLang="en-US"/>
          </a:p>
        </p:txBody>
      </p:sp>
      <p:sp>
        <p:nvSpPr>
          <p:cNvPr id="5" name="Text Placeholder 4"/>
          <p:cNvSpPr>
            <a:spLocks noGrp="1"/>
          </p:cNvSpPr>
          <p:nvPr>
            <p:ph type="body" sz="quarter" idx="3" hasCustomPrompt="1"/>
          </p:nvPr>
        </p:nvSpPr>
        <p:spPr>
          <a:xfrm>
            <a:off x="4568865" y="4532842"/>
            <a:ext cx="30504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30" name="Picture Placeholder 2"/>
          <p:cNvSpPr>
            <a:spLocks noGrp="1" noChangeAspect="1"/>
          </p:cNvSpPr>
          <p:nvPr>
            <p:ph type="pic" idx="21"/>
          </p:nvPr>
        </p:nvSpPr>
        <p:spPr>
          <a:xfrm>
            <a:off x="474846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23" name="Text Placeholder 3"/>
          <p:cNvSpPr>
            <a:spLocks noGrp="1"/>
          </p:cNvSpPr>
          <p:nvPr>
            <p:ph type="body" sz="half" idx="19" hasCustomPrompt="1"/>
          </p:nvPr>
        </p:nvSpPr>
        <p:spPr>
          <a:xfrm>
            <a:off x="4568865" y="5109108"/>
            <a:ext cx="3050438" cy="91257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endParaRPr lang="zh-CN" altLang="en-US"/>
          </a:p>
        </p:txBody>
      </p:sp>
      <p:sp>
        <p:nvSpPr>
          <p:cNvPr id="14" name="Text Placeholder 4"/>
          <p:cNvSpPr>
            <a:spLocks noGrp="1"/>
          </p:cNvSpPr>
          <p:nvPr>
            <p:ph type="body" sz="quarter" idx="13" hasCustomPrompt="1"/>
          </p:nvPr>
        </p:nvSpPr>
        <p:spPr>
          <a:xfrm>
            <a:off x="7983433" y="4532842"/>
            <a:ext cx="30504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31"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24" name="Text Placeholder 3"/>
          <p:cNvSpPr>
            <a:spLocks noGrp="1"/>
          </p:cNvSpPr>
          <p:nvPr>
            <p:ph type="body" sz="half" idx="20" hasCustomPrompt="1"/>
          </p:nvPr>
        </p:nvSpPr>
        <p:spPr>
          <a:xfrm>
            <a:off x="7983433" y="5109107"/>
            <a:ext cx="3050438" cy="917947"/>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endParaRPr lang="zh-CN" altLang="en-US"/>
          </a:p>
        </p:txBody>
      </p:sp>
      <p:cxnSp>
        <p:nvCxnSpPr>
          <p:cNvPr id="17" name="Straight Connector 16"/>
          <p:cNvCxnSpPr/>
          <p:nvPr/>
        </p:nvCxnSpPr>
        <p:spPr>
          <a:xfrm>
            <a:off x="4384245" y="2603500"/>
            <a:ext cx="1" cy="3461811"/>
          </a:xfrm>
          <a:prstGeom prst="line">
            <a:avLst/>
          </a:prstGeom>
          <a:ln w="12700" cmpd="sng">
            <a:solidFill>
              <a:schemeClr val="tx1">
                <a:lumMod val="75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807352" y="2603500"/>
            <a:ext cx="0" cy="3461811"/>
          </a:xfrm>
          <a:prstGeom prst="line">
            <a:avLst/>
          </a:prstGeom>
          <a:ln w="12700" cmpd="sng">
            <a:solidFill>
              <a:schemeClr val="tx1">
                <a:lumMod val="75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6909AC7D-18CA-4236-82B9-D75EB1D66EAE}" type="datetimeFigureOut">
              <a:rPr lang="en-US" dirty="0"/>
            </a:fld>
            <a:endParaRPr lang="en-US" dirty="0"/>
          </a:p>
        </p:txBody>
      </p:sp>
      <p:sp>
        <p:nvSpPr>
          <p:cNvPr id="8" name="Footer Placeholder 7"/>
          <p:cNvSpPr>
            <a:spLocks noGrp="1"/>
          </p:cNvSpPr>
          <p:nvPr>
            <p:ph type="ftr" sz="quarter" idx="11"/>
          </p:nvPr>
        </p:nvSpPr>
        <p:spPr/>
        <p:txBody>
          <a:bodyPr/>
          <a:lstStyle/>
          <a:p>
            <a:r>
              <a:rPr lang="en-US" dirty="0"/>
              <a:t>
              </a:t>
            </a:r>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a:prstGeom prst="rect">
            <a:avLst/>
          </a:prstGeom>
        </p:spPr>
        <p:txBody>
          <a:bodyPr/>
          <a:lstStyle/>
          <a:p>
            <a:r>
              <a:rPr lang="zh-CN" altLang="en-US"/>
              <a:t>单击此处编辑母版标题样式</a:t>
            </a:r>
            <a:endParaRPr lang="en-US" dirty="0"/>
          </a:p>
        </p:txBody>
      </p:sp>
      <p:sp>
        <p:nvSpPr>
          <p:cNvPr id="3" name="Vertical Text Placeholder 2"/>
          <p:cNvSpPr>
            <a:spLocks noGrp="1"/>
          </p:cNvSpPr>
          <p:nvPr>
            <p:ph type="body" orient="vert" idx="1" hasCustomPrompt="1"/>
          </p:nvPr>
        </p:nvSpPr>
        <p:spPr>
          <a:xfrm>
            <a:off x="1154954" y="2595033"/>
            <a:ext cx="8825659" cy="3424768"/>
          </a:xfrm>
        </p:spPr>
        <p:txBody>
          <a:bodyPr vert="eaVert" anchor="t" anchorCtr="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10"/>
          </p:nvPr>
        </p:nvSpPr>
        <p:spPr/>
        <p:txBody>
          <a:bodyPr/>
          <a:lstStyle/>
          <a:p>
            <a:fld id="{5568300E-C023-45CD-A0BE-EDB7A8C6EA8B}" type="datetimeFigureOut">
              <a:rPr lang="en-US" dirty="0"/>
            </a:fld>
            <a:endParaRPr lang="en-US" dirty="0"/>
          </a:p>
        </p:txBody>
      </p:sp>
      <p:sp>
        <p:nvSpPr>
          <p:cNvPr id="5" name="Footer Placeholder 4"/>
          <p:cNvSpPr>
            <a:spLocks noGrp="1"/>
          </p:cNvSpPr>
          <p:nvPr>
            <p:ph type="ftr" sz="quarter" idx="11"/>
          </p:nvPr>
        </p:nvSpPr>
        <p:spPr/>
        <p:txBody>
          <a:bodyPr/>
          <a:lstStyle/>
          <a:p>
            <a:r>
              <a:rPr lang="en-US" dirty="0"/>
              <a:t>
              </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showMasterSp="0">
  <p:cSld name="竖排标题与文本">
    <p:spTree>
      <p:nvGrpSpPr>
        <p:cNvPr id="1" name=""/>
        <p:cNvGrpSpPr/>
        <p:nvPr/>
      </p:nvGrpSpPr>
      <p:grpSpPr>
        <a:xfrm>
          <a:off x="0" y="0"/>
          <a:ext cx="0" cy="0"/>
          <a:chOff x="0" y="0"/>
          <a:chExt cx="0" cy="0"/>
        </a:xfrm>
      </p:grpSpPr>
      <p:grpSp>
        <p:nvGrpSpPr>
          <p:cNvPr id="8" name="Group 7"/>
          <p:cNvGrpSpPr/>
          <p:nvPr/>
        </p:nvGrpSpPr>
        <p:grpSpPr>
          <a:xfrm>
            <a:off x="-1588" y="0"/>
            <a:ext cx="12193588" cy="6861555"/>
            <a:chOff x="-1588" y="0"/>
            <a:chExt cx="12193588" cy="6861555"/>
          </a:xfrm>
        </p:grpSpPr>
        <p:sp>
          <p:nvSpPr>
            <p:cNvPr id="15" name="Rectangle 14"/>
            <p:cNvSpPr/>
            <p:nvPr/>
          </p:nvSpPr>
          <p:spPr>
            <a:xfrm>
              <a:off x="0" y="0"/>
              <a:ext cx="12192000" cy="6858000"/>
            </a:xfrm>
            <a:prstGeom prst="rect">
              <a:avLst/>
            </a:prstGeom>
            <a:blipFill>
              <a:blip r:embed="rId2">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3" name="Rectangle 12"/>
            <p:cNvSpPr/>
            <p:nvPr/>
          </p:nvSpPr>
          <p:spPr>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6"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76756" y="1278466"/>
            <a:ext cx="1441567" cy="4748591"/>
          </a:xfrm>
          <a:prstGeom prst="rect">
            <a:avLst/>
          </a:prstGeom>
        </p:spPr>
        <p:txBody>
          <a:bodyPr vert="eaVert" anchor="b" anchorCtr="0"/>
          <a:lstStyle/>
          <a:p>
            <a:r>
              <a:rPr lang="zh-CN" altLang="en-US"/>
              <a:t>单击此处编辑母版标题样式</a:t>
            </a:r>
            <a:endParaRPr lang="en-US" dirty="0"/>
          </a:p>
        </p:txBody>
      </p:sp>
      <p:sp>
        <p:nvSpPr>
          <p:cNvPr id="3" name="Vertical Text Placeholder 2"/>
          <p:cNvSpPr>
            <a:spLocks noGrp="1"/>
          </p:cNvSpPr>
          <p:nvPr>
            <p:ph type="body" orient="vert" idx="1" hasCustomPrompt="1"/>
          </p:nvPr>
        </p:nvSpPr>
        <p:spPr>
          <a:xfrm>
            <a:off x="1154954" y="1278465"/>
            <a:ext cx="6256025" cy="4748591"/>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10"/>
          </p:nvPr>
        </p:nvSpPr>
        <p:spPr/>
        <p:txBody>
          <a:bodyPr/>
          <a:lstStyle/>
          <a:p>
            <a:fld id="{3B620EAD-E369-4933-8469-ED7764B56A1B}" type="datetimeFigureOut">
              <a:rPr lang="en-US" dirty="0"/>
            </a:fld>
            <a:endParaRPr lang="en-US" dirty="0"/>
          </a:p>
        </p:txBody>
      </p:sp>
      <p:sp>
        <p:nvSpPr>
          <p:cNvPr id="5" name="Footer Placeholder 4"/>
          <p:cNvSpPr>
            <a:spLocks noGrp="1"/>
          </p:cNvSpPr>
          <p:nvPr>
            <p:ph type="ftr" sz="quarter" idx="11"/>
          </p:nvPr>
        </p:nvSpPr>
        <p:spPr/>
        <p:txBody>
          <a:bodyPr/>
          <a:lstStyle/>
          <a:p>
            <a:r>
              <a:rPr lang="en-US" dirty="0"/>
              <a:t>
              </a:t>
            </a:r>
            <a:endParaRPr lang="en-US" dirty="0"/>
          </a:p>
        </p:txBody>
      </p:sp>
      <p:sp>
        <p:nvSpPr>
          <p:cNvPr id="20" name="Rectangle 19"/>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9"/>
            <a:ext cx="8825659" cy="706964"/>
          </a:xfrm>
          <a:prstGeom prst="rect">
            <a:avLst/>
          </a:prstGeom>
        </p:spPr>
        <p:txBody>
          <a:bodyPr anchor="ctr"/>
          <a:lstStyle/>
          <a:p>
            <a:r>
              <a:rPr lang="zh-CN" altLang="en-US"/>
              <a:t>单击此处编辑母版标题样式</a:t>
            </a:r>
            <a:endParaRPr lang="en-US" dirty="0"/>
          </a:p>
        </p:txBody>
      </p:sp>
      <p:sp>
        <p:nvSpPr>
          <p:cNvPr id="3" name="Content Placeholder 2"/>
          <p:cNvSpPr>
            <a:spLocks noGrp="1"/>
          </p:cNvSpPr>
          <p:nvPr>
            <p:ph idx="1" hasCustomPrompt="1"/>
          </p:nvPr>
        </p:nvSpPr>
        <p:spPr>
          <a:xfrm>
            <a:off x="1154954" y="2603500"/>
            <a:ext cx="8825659" cy="3416300"/>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10"/>
          </p:nvPr>
        </p:nvSpPr>
        <p:spPr/>
        <p:txBody>
          <a:bodyPr/>
          <a:lstStyle/>
          <a:p>
            <a:fld id="{076C0EF2-9919-473B-8215-8616BAF10692}" type="datetimeFigureOut">
              <a:rPr lang="en-US" dirty="0"/>
            </a:fld>
            <a:endParaRPr lang="en-US" dirty="0"/>
          </a:p>
        </p:txBody>
      </p:sp>
      <p:sp>
        <p:nvSpPr>
          <p:cNvPr id="5" name="Footer Placeholder 4"/>
          <p:cNvSpPr>
            <a:spLocks noGrp="1"/>
          </p:cNvSpPr>
          <p:nvPr>
            <p:ph type="ftr" sz="quarter" idx="11"/>
          </p:nvPr>
        </p:nvSpPr>
        <p:spPr/>
        <p:txBody>
          <a:bodyPr/>
          <a:lstStyle>
            <a:lvl1pPr>
              <a:defRPr sz="1000" b="1"/>
            </a:lvl1pPr>
          </a:lstStyle>
          <a:p>
            <a:r>
              <a:rPr lang="en-US" dirty="0"/>
              <a:t>
              </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showMasterSp="0">
  <p:cSld name="节标题">
    <p:spTree>
      <p:nvGrpSpPr>
        <p:cNvPr id="1" name=""/>
        <p:cNvGrpSpPr/>
        <p:nvPr/>
      </p:nvGrpSpPr>
      <p:grpSpPr>
        <a:xfrm>
          <a:off x="0" y="0"/>
          <a:ext cx="0" cy="0"/>
          <a:chOff x="0" y="0"/>
          <a:chExt cx="0" cy="0"/>
        </a:xfrm>
      </p:grpSpPr>
      <p:grpSp>
        <p:nvGrpSpPr>
          <p:cNvPr id="17" name="Group 16"/>
          <p:cNvGrpSpPr/>
          <p:nvPr/>
        </p:nvGrpSpPr>
        <p:grpSpPr>
          <a:xfrm>
            <a:off x="-1588" y="0"/>
            <a:ext cx="12193588" cy="6861555"/>
            <a:chOff x="-1588" y="0"/>
            <a:chExt cx="12193588" cy="6861555"/>
          </a:xfrm>
        </p:grpSpPr>
        <p:sp>
          <p:nvSpPr>
            <p:cNvPr id="12" name="Rectangle 11"/>
            <p:cNvSpPr/>
            <p:nvPr/>
          </p:nvSpPr>
          <p:spPr>
            <a:xfrm>
              <a:off x="0" y="0"/>
              <a:ext cx="12192000" cy="6858000"/>
            </a:xfrm>
            <a:prstGeom prst="rect">
              <a:avLst/>
            </a:prstGeom>
            <a:blipFill>
              <a:blip r:embed="rId2">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9" name="Rectangle 8"/>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8"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7"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6" y="2679192"/>
            <a:ext cx="4343400" cy="2286000"/>
          </a:xfrm>
          <a:prstGeom prst="rect">
            <a:avLst/>
          </a:prstGeom>
        </p:spPr>
        <p:txBody>
          <a:bodyPr anchor="ctr" anchorCtr="0"/>
          <a:lstStyle>
            <a:lvl1pPr algn="l">
              <a:defRPr sz="4000" b="0" cap="none"/>
            </a:lvl1pPr>
          </a:lstStyle>
          <a:p>
            <a:r>
              <a:rPr lang="zh-CN" altLang="en-US"/>
              <a:t>单击此处编辑母版标题样式</a:t>
            </a:r>
            <a:endParaRPr lang="en-US" dirty="0"/>
          </a:p>
        </p:txBody>
      </p:sp>
      <p:sp>
        <p:nvSpPr>
          <p:cNvPr id="3" name="Text Placeholder 2"/>
          <p:cNvSpPr>
            <a:spLocks noGrp="1"/>
          </p:cNvSpPr>
          <p:nvPr>
            <p:ph type="body" idx="1" hasCustomPrompt="1"/>
          </p:nvPr>
        </p:nvSpPr>
        <p:spPr>
          <a:xfrm>
            <a:off x="6894576" y="2679192"/>
            <a:ext cx="3758184" cy="2286000"/>
          </a:xfrm>
        </p:spPr>
        <p:txBody>
          <a:bodyPr anchor="ctr" anchorCtr="0"/>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endParaRPr lang="zh-CN" altLang="en-US"/>
          </a:p>
        </p:txBody>
      </p:sp>
      <p:sp>
        <p:nvSpPr>
          <p:cNvPr id="4" name="Date Placeholder 3"/>
          <p:cNvSpPr>
            <a:spLocks noGrp="1"/>
          </p:cNvSpPr>
          <p:nvPr>
            <p:ph type="dt" sz="half" idx="10"/>
          </p:nvPr>
        </p:nvSpPr>
        <p:spPr/>
        <p:txBody>
          <a:bodyPr/>
          <a:lstStyle/>
          <a:p>
            <a:fld id="{A09472EB-AC54-4713-BFC2-BEB621108C63}" type="datetimeFigureOut">
              <a:rPr lang="en-US" dirty="0"/>
            </a:fld>
            <a:endParaRPr lang="en-US" dirty="0"/>
          </a:p>
        </p:txBody>
      </p:sp>
      <p:sp>
        <p:nvSpPr>
          <p:cNvPr id="5" name="Footer Placeholder 4"/>
          <p:cNvSpPr>
            <a:spLocks noGrp="1"/>
          </p:cNvSpPr>
          <p:nvPr>
            <p:ph type="ftr" sz="quarter" idx="11"/>
          </p:nvPr>
        </p:nvSpPr>
        <p:spPr/>
        <p:txBody>
          <a:bodyPr/>
          <a:lstStyle>
            <a:lvl1pPr>
              <a:defRPr sz="1000" b="1"/>
            </a:lvl1pPr>
          </a:lstStyle>
          <a:p>
            <a:r>
              <a:rPr lang="en-US" dirty="0"/>
              <a:t>
              </a:t>
            </a:r>
            <a:endParaRPr lang="en-US" dirty="0"/>
          </a:p>
        </p:txBody>
      </p:sp>
      <p:sp>
        <p:nvSpPr>
          <p:cNvPr id="10" name="Rectangle 9"/>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a:xfrm>
            <a:off x="1154953" y="969264"/>
            <a:ext cx="8825659" cy="704088"/>
          </a:xfrm>
          <a:prstGeom prst="rect">
            <a:avLst/>
          </a:prstGeom>
        </p:spPr>
        <p:txBody>
          <a:bodyPr/>
          <a:lstStyle/>
          <a:p>
            <a:r>
              <a:rPr lang="zh-CN" altLang="en-US"/>
              <a:t>单击此处编辑母版标题样式</a:t>
            </a:r>
            <a:endParaRPr lang="en-US" dirty="0"/>
          </a:p>
        </p:txBody>
      </p:sp>
      <p:sp>
        <p:nvSpPr>
          <p:cNvPr id="3" name="Content Placeholder 2"/>
          <p:cNvSpPr>
            <a:spLocks noGrp="1"/>
          </p:cNvSpPr>
          <p:nvPr>
            <p:ph sz="half" idx="1" hasCustomPrompt="1"/>
          </p:nvPr>
        </p:nvSpPr>
        <p:spPr>
          <a:xfrm>
            <a:off x="1154954" y="2603500"/>
            <a:ext cx="4828032" cy="3416301"/>
          </a:xfrm>
        </p:spPr>
        <p:txBody>
          <a:bodyPr>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Content Placeholder 3"/>
          <p:cNvSpPr>
            <a:spLocks noGrp="1"/>
          </p:cNvSpPr>
          <p:nvPr>
            <p:ph sz="half" idx="2" hasCustomPrompt="1"/>
          </p:nvPr>
        </p:nvSpPr>
        <p:spPr>
          <a:xfrm>
            <a:off x="6208776" y="2603500"/>
            <a:ext cx="4828032" cy="3416300"/>
          </a:xfrm>
        </p:spPr>
        <p:txBody>
          <a:bodyPr>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5" name="Date Placeholder 4"/>
          <p:cNvSpPr>
            <a:spLocks noGrp="1"/>
          </p:cNvSpPr>
          <p:nvPr>
            <p:ph type="dt" sz="half" idx="10"/>
          </p:nvPr>
        </p:nvSpPr>
        <p:spPr/>
        <p:txBody>
          <a:bodyPr/>
          <a:lstStyle/>
          <a:p>
            <a:fld id="{99455A0C-791E-4545-B787-F98AD45CD761}" type="datetimeFigureOut">
              <a:rPr lang="en-US" dirty="0"/>
            </a:fld>
            <a:endParaRPr lang="en-US" dirty="0"/>
          </a:p>
        </p:txBody>
      </p:sp>
      <p:sp>
        <p:nvSpPr>
          <p:cNvPr id="6" name="Footer Placeholder 5"/>
          <p:cNvSpPr>
            <a:spLocks noGrp="1"/>
          </p:cNvSpPr>
          <p:nvPr>
            <p:ph type="ftr" sz="quarter" idx="11"/>
          </p:nvPr>
        </p:nvSpPr>
        <p:spPr/>
        <p:txBody>
          <a:bodyPr/>
          <a:lstStyle/>
          <a:p>
            <a:r>
              <a:rPr lang="en-US" dirty="0"/>
              <a:t>
              </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1154954" y="969264"/>
            <a:ext cx="8825659" cy="704088"/>
          </a:xfrm>
          <a:prstGeom prst="rect">
            <a:avLst/>
          </a:prstGeom>
        </p:spPr>
        <p:txBody>
          <a:bodyPr/>
          <a:lstStyle>
            <a:lvl1pPr>
              <a:defRPr/>
            </a:lvl1pPr>
          </a:lstStyle>
          <a:p>
            <a:r>
              <a:rPr lang="zh-CN" altLang="en-US"/>
              <a:t>单击此处编辑母版标题样式</a:t>
            </a:r>
            <a:endParaRPr lang="en-US" dirty="0"/>
          </a:p>
        </p:txBody>
      </p:sp>
      <p:sp>
        <p:nvSpPr>
          <p:cNvPr id="3" name="Text Placeholder 2"/>
          <p:cNvSpPr>
            <a:spLocks noGrp="1"/>
          </p:cNvSpPr>
          <p:nvPr>
            <p:ph type="body" idx="1" hasCustomPrompt="1"/>
          </p:nvPr>
        </p:nvSpPr>
        <p:spPr>
          <a:xfrm>
            <a:off x="1154954" y="2606040"/>
            <a:ext cx="4828032"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Content Placeholder 3"/>
          <p:cNvSpPr>
            <a:spLocks noGrp="1"/>
          </p:cNvSpPr>
          <p:nvPr>
            <p:ph sz="half" idx="2" hasCustomPrompt="1"/>
          </p:nvPr>
        </p:nvSpPr>
        <p:spPr>
          <a:xfrm>
            <a:off x="1154954" y="3198448"/>
            <a:ext cx="4828032" cy="2843784"/>
          </a:xfrm>
        </p:spPr>
        <p:txBody>
          <a:bodyPr>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5" name="Text Placeholder 4"/>
          <p:cNvSpPr>
            <a:spLocks noGrp="1"/>
          </p:cNvSpPr>
          <p:nvPr>
            <p:ph type="body" sz="quarter" idx="3" hasCustomPrompt="1"/>
          </p:nvPr>
        </p:nvSpPr>
        <p:spPr>
          <a:xfrm>
            <a:off x="6208776" y="2606040"/>
            <a:ext cx="4828032"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Content Placeholder 5"/>
          <p:cNvSpPr>
            <a:spLocks noGrp="1"/>
          </p:cNvSpPr>
          <p:nvPr>
            <p:ph sz="quarter" idx="4" hasCustomPrompt="1"/>
          </p:nvPr>
        </p:nvSpPr>
        <p:spPr>
          <a:xfrm>
            <a:off x="6208711" y="3187921"/>
            <a:ext cx="4825160" cy="2854311"/>
          </a:xfrm>
        </p:spPr>
        <p:txBody>
          <a:bodyPr>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7" name="Date Placeholder 6"/>
          <p:cNvSpPr>
            <a:spLocks noGrp="1"/>
          </p:cNvSpPr>
          <p:nvPr>
            <p:ph type="dt" sz="half" idx="10"/>
          </p:nvPr>
        </p:nvSpPr>
        <p:spPr/>
        <p:txBody>
          <a:bodyPr/>
          <a:lstStyle/>
          <a:p>
            <a:fld id="{42536B77-F4F4-4427-AC4F-9A623798AD82}" type="datetimeFigureOut">
              <a:rPr lang="en-US" dirty="0"/>
            </a:fld>
            <a:endParaRPr lang="en-US" dirty="0"/>
          </a:p>
        </p:txBody>
      </p:sp>
      <p:sp>
        <p:nvSpPr>
          <p:cNvPr id="8" name="Footer Placeholder 7"/>
          <p:cNvSpPr>
            <a:spLocks noGrp="1"/>
          </p:cNvSpPr>
          <p:nvPr>
            <p:ph type="ftr" sz="quarter" idx="11"/>
          </p:nvPr>
        </p:nvSpPr>
        <p:spPr/>
        <p:txBody>
          <a:bodyPr/>
          <a:lstStyle/>
          <a:p>
            <a:r>
              <a:rPr lang="en-US" dirty="0"/>
              <a:t>
              </a:t>
            </a:r>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a:xfrm>
            <a:off x="1152144" y="969264"/>
            <a:ext cx="8825659" cy="704088"/>
          </a:xfrm>
          <a:prstGeom prst="rect">
            <a:avLst/>
          </a:prstGeom>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D8BE790C-34EB-4565-8437-CACF4CDB7822}" type="datetimeFigureOut">
              <a:rPr lang="en-US" dirty="0"/>
            </a:fld>
            <a:endParaRPr lang="en-US" dirty="0"/>
          </a:p>
        </p:txBody>
      </p:sp>
      <p:sp>
        <p:nvSpPr>
          <p:cNvPr id="4" name="Footer Placeholder 3"/>
          <p:cNvSpPr>
            <a:spLocks noGrp="1"/>
          </p:cNvSpPr>
          <p:nvPr>
            <p:ph type="ftr" sz="quarter" idx="11"/>
          </p:nvPr>
        </p:nvSpPr>
        <p:spPr/>
        <p:txBody>
          <a:bodyPr/>
          <a:lstStyle/>
          <a:p>
            <a:r>
              <a:rPr lang="en-US" dirty="0"/>
              <a:t>
              </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showMasterSp="0">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84A4C11-22B8-4A4E-8126-B3AF6B948A8E}" type="datetimeFigureOut">
              <a:rPr lang="en-US" dirty="0"/>
            </a:fld>
            <a:endParaRPr lang="en-US" dirty="0"/>
          </a:p>
        </p:txBody>
      </p:sp>
      <p:sp>
        <p:nvSpPr>
          <p:cNvPr id="3" name="Footer Placeholder 2"/>
          <p:cNvSpPr>
            <a:spLocks noGrp="1"/>
          </p:cNvSpPr>
          <p:nvPr>
            <p:ph type="ftr" sz="quarter" idx="11"/>
          </p:nvPr>
        </p:nvSpPr>
        <p:spPr/>
        <p:txBody>
          <a:bodyPr/>
          <a:lstStyle/>
          <a:p>
            <a:r>
              <a:rPr lang="en-US" dirty="0"/>
              <a:t>
              </a:t>
            </a:r>
            <a:endParaRPr lang="en-US" dirty="0"/>
          </a:p>
        </p:txBody>
      </p:sp>
      <p:sp>
        <p:nvSpPr>
          <p:cNvPr id="6" name="Rectangle 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D57F1E4F-1CFF-5643-939E-217C01CDF565}" type="slidenum">
              <a:rPr lang="en-US" dirty="0"/>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showMasterSp="0">
  <p:cSld name="内容与标题">
    <p:spTree>
      <p:nvGrpSpPr>
        <p:cNvPr id="1" name=""/>
        <p:cNvGrpSpPr/>
        <p:nvPr/>
      </p:nvGrpSpPr>
      <p:grpSpPr>
        <a:xfrm>
          <a:off x="0" y="0"/>
          <a:ext cx="0" cy="0"/>
          <a:chOff x="0" y="0"/>
          <a:chExt cx="0" cy="0"/>
        </a:xfrm>
      </p:grpSpPr>
      <p:grpSp>
        <p:nvGrpSpPr>
          <p:cNvPr id="18" name="Group 17"/>
          <p:cNvGrpSpPr/>
          <p:nvPr/>
        </p:nvGrpSpPr>
        <p:grpSpPr>
          <a:xfrm>
            <a:off x="-1588" y="0"/>
            <a:ext cx="12193588" cy="6861555"/>
            <a:chOff x="-1588" y="0"/>
            <a:chExt cx="12193588" cy="6861555"/>
          </a:xfrm>
        </p:grpSpPr>
        <p:sp>
          <p:nvSpPr>
            <p:cNvPr id="12" name="Rectangle 11"/>
            <p:cNvSpPr/>
            <p:nvPr/>
          </p:nvSpPr>
          <p:spPr>
            <a:xfrm>
              <a:off x="0" y="0"/>
              <a:ext cx="12192000" cy="6858000"/>
            </a:xfrm>
            <a:prstGeom prst="rect">
              <a:avLst/>
            </a:prstGeom>
            <a:blipFill>
              <a:blip r:embed="rId2">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Rectangle 7"/>
            <p:cNvSpPr/>
            <p:nvPr/>
          </p:nvSpPr>
          <p:spPr>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0"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3" y="1298448"/>
            <a:ext cx="2793159" cy="1597152"/>
          </a:xfrm>
          <a:prstGeom prst="rect">
            <a:avLst/>
          </a:prstGeom>
        </p:spPr>
        <p:txBody>
          <a:bodyPr anchor="b"/>
          <a:lstStyle>
            <a:lvl1pPr algn="l">
              <a:defRPr sz="2400" b="0"/>
            </a:lvl1pPr>
          </a:lstStyle>
          <a:p>
            <a:r>
              <a:rPr lang="zh-CN" altLang="en-US"/>
              <a:t>单击此处编辑母版标题样式</a:t>
            </a:r>
            <a:endParaRPr lang="en-US" dirty="0"/>
          </a:p>
        </p:txBody>
      </p:sp>
      <p:sp>
        <p:nvSpPr>
          <p:cNvPr id="3" name="Content Placeholder 2"/>
          <p:cNvSpPr>
            <a:spLocks noGrp="1"/>
          </p:cNvSpPr>
          <p:nvPr>
            <p:ph idx="1" hasCustomPrompt="1"/>
          </p:nvPr>
        </p:nvSpPr>
        <p:spPr>
          <a:xfrm>
            <a:off x="5779008" y="1447800"/>
            <a:ext cx="5195997" cy="4572000"/>
          </a:xfrm>
        </p:spPr>
        <p:txBody>
          <a:bodyPr anchor="ctr">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Text Placeholder 3"/>
          <p:cNvSpPr>
            <a:spLocks noGrp="1"/>
          </p:cNvSpPr>
          <p:nvPr>
            <p:ph type="body" sz="half" idx="2" hasCustomPrompt="1"/>
          </p:nvPr>
        </p:nvSpPr>
        <p:spPr bwMode="gray">
          <a:xfrm>
            <a:off x="1154953" y="3129280"/>
            <a:ext cx="2793159" cy="2895599"/>
          </a:xfrm>
        </p:spPr>
        <p:txBody>
          <a:bodyPr/>
          <a:lstStyle>
            <a:lvl1pPr marL="0" indent="0">
              <a:buNone/>
              <a:defRPr sz="1400">
                <a:solidFill>
                  <a:schemeClr val="tx2">
                    <a:lumMod val="40000"/>
                    <a:lumOff val="6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endParaRPr lang="zh-CN" altLang="en-US"/>
          </a:p>
        </p:txBody>
      </p:sp>
      <p:sp>
        <p:nvSpPr>
          <p:cNvPr id="5" name="Date Placeholder 4"/>
          <p:cNvSpPr>
            <a:spLocks noGrp="1"/>
          </p:cNvSpPr>
          <p:nvPr>
            <p:ph type="dt" sz="half" idx="10"/>
          </p:nvPr>
        </p:nvSpPr>
        <p:spPr/>
        <p:txBody>
          <a:bodyPr/>
          <a:lstStyle/>
          <a:p>
            <a:fld id="{16ED06B6-C816-4861-964D-15A98395707D}" type="datetimeFigureOut">
              <a:rPr lang="en-US" dirty="0"/>
            </a:fld>
            <a:endParaRPr lang="en-US" dirty="0"/>
          </a:p>
        </p:txBody>
      </p:sp>
      <p:sp>
        <p:nvSpPr>
          <p:cNvPr id="6" name="Footer Placeholder 5"/>
          <p:cNvSpPr>
            <a:spLocks noGrp="1"/>
          </p:cNvSpPr>
          <p:nvPr>
            <p:ph type="ftr" sz="quarter" idx="11"/>
          </p:nvPr>
        </p:nvSpPr>
        <p:spPr/>
        <p:txBody>
          <a:bodyPr/>
          <a:lstStyle/>
          <a:p>
            <a:r>
              <a:rPr lang="en-US" dirty="0"/>
              <a:t>
              </a:t>
            </a:r>
            <a:endParaRPr lang="en-US" dirty="0"/>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showMasterSp="0">
  <p:cSld name="图片与标题">
    <p:spTree>
      <p:nvGrpSpPr>
        <p:cNvPr id="1" name=""/>
        <p:cNvGrpSpPr/>
        <p:nvPr/>
      </p:nvGrpSpPr>
      <p:grpSpPr>
        <a:xfrm>
          <a:off x="0" y="0"/>
          <a:ext cx="0" cy="0"/>
          <a:chOff x="0" y="0"/>
          <a:chExt cx="0" cy="0"/>
        </a:xfrm>
      </p:grpSpPr>
      <p:grpSp>
        <p:nvGrpSpPr>
          <p:cNvPr id="18" name="Group 17"/>
          <p:cNvGrpSpPr/>
          <p:nvPr/>
        </p:nvGrpSpPr>
        <p:grpSpPr>
          <a:xfrm>
            <a:off x="-1588" y="0"/>
            <a:ext cx="12193588" cy="6861555"/>
            <a:chOff x="-1588" y="0"/>
            <a:chExt cx="12193588" cy="6861555"/>
          </a:xfrm>
        </p:grpSpPr>
        <p:sp>
          <p:nvSpPr>
            <p:cNvPr id="12" name="Rectangle 11"/>
            <p:cNvSpPr/>
            <p:nvPr/>
          </p:nvSpPr>
          <p:spPr>
            <a:xfrm>
              <a:off x="0" y="0"/>
              <a:ext cx="12192000" cy="6858000"/>
            </a:xfrm>
            <a:prstGeom prst="rect">
              <a:avLst/>
            </a:prstGeom>
            <a:blipFill>
              <a:blip r:embed="rId2">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Rectangle 7"/>
            <p:cNvSpPr/>
            <p:nvPr/>
          </p:nvSpPr>
          <p:spPr>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0"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3907" y="1693332"/>
            <a:ext cx="3860259" cy="1735668"/>
          </a:xfrm>
          <a:prstGeom prst="rect">
            <a:avLst/>
          </a:prstGeom>
        </p:spPr>
        <p:txBody>
          <a:bodyPr anchor="b">
            <a:normAutofit/>
          </a:bodyPr>
          <a:lstStyle>
            <a:lvl1pPr algn="l">
              <a:defRPr sz="3600" b="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4" name="Text Placeholder 3"/>
          <p:cNvSpPr>
            <a:spLocks noGrp="1"/>
          </p:cNvSpPr>
          <p:nvPr>
            <p:ph type="body" sz="half" idx="2" hasCustomPrompt="1"/>
          </p:nvPr>
        </p:nvSpPr>
        <p:spPr bwMode="gray">
          <a:xfrm>
            <a:off x="1154955" y="3657600"/>
            <a:ext cx="3859212" cy="1371600"/>
          </a:xfrm>
        </p:spPr>
        <p:txBody>
          <a:bodyPr>
            <a:normAutofit/>
          </a:bodyPr>
          <a:lstStyle>
            <a:lvl1pPr marL="0" indent="0">
              <a:buNone/>
              <a:defRPr sz="1400">
                <a:solidFill>
                  <a:schemeClr val="tx2">
                    <a:lumMod val="40000"/>
                    <a:lumOff val="6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endParaRPr lang="zh-CN" altLang="en-US"/>
          </a:p>
        </p:txBody>
      </p:sp>
      <p:sp>
        <p:nvSpPr>
          <p:cNvPr id="5" name="Date Placeholder 4"/>
          <p:cNvSpPr>
            <a:spLocks noGrp="1"/>
          </p:cNvSpPr>
          <p:nvPr>
            <p:ph type="dt" sz="half" idx="10"/>
          </p:nvPr>
        </p:nvSpPr>
        <p:spPr/>
        <p:txBody>
          <a:bodyPr/>
          <a:lstStyle/>
          <a:p>
            <a:fld id="{00B1A8AB-EA7C-4B1B-9D73-E2551851FABE}" type="datetimeFigureOut">
              <a:rPr lang="en-US" dirty="0"/>
            </a:fld>
            <a:endParaRPr lang="en-US" dirty="0"/>
          </a:p>
        </p:txBody>
      </p:sp>
      <p:sp>
        <p:nvSpPr>
          <p:cNvPr id="6" name="Footer Placeholder 5"/>
          <p:cNvSpPr>
            <a:spLocks noGrp="1"/>
          </p:cNvSpPr>
          <p:nvPr>
            <p:ph type="ftr" sz="quarter" idx="11"/>
          </p:nvPr>
        </p:nvSpPr>
        <p:spPr/>
        <p:txBody>
          <a:bodyPr/>
          <a:lstStyle/>
          <a:p>
            <a:r>
              <a:rPr lang="en-US" dirty="0"/>
              <a:t>
              </a:t>
            </a:r>
            <a:endParaRPr lang="en-US" dirty="0"/>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9" Type="http://schemas.openxmlformats.org/officeDocument/2006/relationships/theme" Target="../theme/theme1.xml"/><Relationship Id="rId18" Type="http://schemas.openxmlformats.org/officeDocument/2006/relationships/image" Target="../media/image1.jpeg"/><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2" name="Group 1"/>
          <p:cNvGrpSpPr/>
          <p:nvPr/>
        </p:nvGrpSpPr>
        <p:grpSpPr>
          <a:xfrm>
            <a:off x="-1588" y="0"/>
            <a:ext cx="12193588" cy="6861555"/>
            <a:chOff x="-1588" y="0"/>
            <a:chExt cx="12193588" cy="6861555"/>
          </a:xfrm>
        </p:grpSpPr>
        <p:sp>
          <p:nvSpPr>
            <p:cNvPr id="12" name="Rectangle 11"/>
            <p:cNvSpPr/>
            <p:nvPr/>
          </p:nvSpPr>
          <p:spPr>
            <a:xfrm>
              <a:off x="0" y="0"/>
              <a:ext cx="12192000" cy="6858000"/>
            </a:xfrm>
            <a:prstGeom prst="rect">
              <a:avLst/>
            </a:prstGeom>
            <a:blipFill>
              <a:blip r:embed="rId18">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Oval 20"/>
            <p:cNvSpPr/>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34"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27"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2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30"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2"/>
          </p:nvPr>
        </p:nvSpPr>
        <p:spPr>
          <a:xfrm>
            <a:off x="10652760" y="6391656"/>
            <a:ext cx="990599" cy="304799"/>
          </a:xfrm>
          <a:prstGeom prst="rect">
            <a:avLst/>
          </a:prstGeom>
        </p:spPr>
        <p:txBody>
          <a:bodyPr vert="horz" lIns="91440" tIns="45720" rIns="91440" bIns="45720" rtlCol="0" anchor="ctr" anchorCtr="0"/>
          <a:lstStyle>
            <a:lvl1pPr algn="r">
              <a:defRPr sz="1000" b="1" i="0">
                <a:solidFill>
                  <a:schemeClr val="accent1"/>
                </a:solidFill>
              </a:defRPr>
            </a:lvl1pPr>
          </a:lstStyle>
          <a:p>
            <a:fld id="{90786BE5-D2A3-4BF0-8B30-D7403E61B3DC}" type="datetimeFigureOut">
              <a:rPr lang="en-US" dirty="0"/>
            </a:fld>
            <a:endParaRPr lang="en-US" dirty="0"/>
          </a:p>
        </p:txBody>
      </p:sp>
      <p:sp>
        <p:nvSpPr>
          <p:cNvPr id="5" name="Footer Placeholder 4"/>
          <p:cNvSpPr>
            <a:spLocks noGrp="1"/>
          </p:cNvSpPr>
          <p:nvPr>
            <p:ph type="ftr" sz="quarter" idx="3"/>
          </p:nvPr>
        </p:nvSpPr>
        <p:spPr>
          <a:xfrm>
            <a:off x="557784" y="6391656"/>
            <a:ext cx="3867912" cy="310896"/>
          </a:xfrm>
          <a:prstGeom prst="rect">
            <a:avLst/>
          </a:prstGeom>
        </p:spPr>
        <p:txBody>
          <a:bodyPr vert="horz" lIns="91440" tIns="45720" rIns="91440" bIns="45720" rtlCol="0" anchor="ctr" anchorCtr="0"/>
          <a:lstStyle>
            <a:lvl1pPr algn="l">
              <a:defRPr sz="1000" b="1" i="0">
                <a:solidFill>
                  <a:schemeClr val="accent1"/>
                </a:solidFill>
              </a:defRPr>
            </a:lvl1pPr>
          </a:lstStyle>
          <a:p>
            <a:r>
              <a:rPr lang="en-US" dirty="0"/>
              <a:t>
              </a:t>
            </a:r>
            <a:endParaRPr lang="en-US" dirty="0"/>
          </a:p>
        </p:txBody>
      </p:sp>
      <p:sp>
        <p:nvSpPr>
          <p:cNvPr id="29" name="Rectangle 2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D57F1E4F-1CFF-5643-939E-217C01CDF565}" type="slidenum">
              <a:rPr lang="en-US" dirty="0"/>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sldNum="0" hdr="0" ftr="0" dt="0"/>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12.png"/></Relationships>
</file>

<file path=ppt/slides/_rels/slide10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12.png"/></Relationships>
</file>

<file path=ppt/slides/_rels/slide10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13.png"/></Relationships>
</file>

<file path=ppt/slides/_rels/slide10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14.png"/></Relationships>
</file>

<file path=ppt/slides/_rels/slide103.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7.xml"/><Relationship Id="rId1" Type="http://schemas.openxmlformats.org/officeDocument/2006/relationships/image" Target="../media/image115.png"/></Relationships>
</file>

<file path=ppt/slides/_rels/slide104.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116.png"/></Relationships>
</file>

<file path=ppt/slides/_rels/slide105.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117.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7.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image" Target="../media/image119.png"/><Relationship Id="rId1" Type="http://schemas.openxmlformats.org/officeDocument/2006/relationships/image" Target="../media/image118.png"/></Relationships>
</file>

<file path=ppt/slides/_rels/slide108.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121.png"/><Relationship Id="rId1" Type="http://schemas.openxmlformats.org/officeDocument/2006/relationships/image" Target="../media/image120.png"/></Relationships>
</file>

<file path=ppt/slides/_rels/slide10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23.png"/><Relationship Id="rId1" Type="http://schemas.openxmlformats.org/officeDocument/2006/relationships/image" Target="../media/image122.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13.png"/></Relationships>
</file>

<file path=ppt/slides/_rels/slide110.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124.png"/></Relationships>
</file>

<file path=ppt/slides/_rels/slide111.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7.xml"/><Relationship Id="rId2" Type="http://schemas.openxmlformats.org/officeDocument/2006/relationships/image" Target="../media/image126.png"/><Relationship Id="rId1" Type="http://schemas.openxmlformats.org/officeDocument/2006/relationships/image" Target="../media/image125.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14.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15.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16.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17.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18.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19.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image" Target="../media/image22.png"/><Relationship Id="rId1"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image" Target="../media/image21.png"/><Relationship Id="rId1" Type="http://schemas.openxmlformats.org/officeDocument/2006/relationships/image" Target="../media/image23.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image" Target="../media/image25.png"/><Relationship Id="rId1" Type="http://schemas.openxmlformats.org/officeDocument/2006/relationships/image" Target="../media/image24.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image" Target="../media/image26.png"/><Relationship Id="rId1" Type="http://schemas.openxmlformats.org/officeDocument/2006/relationships/image" Target="../media/image2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27.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image" Target="../media/image28.png"/><Relationship Id="rId1" Type="http://schemas.openxmlformats.org/officeDocument/2006/relationships/image" Target="../media/image18.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image" Target="../media/image30.png"/><Relationship Id="rId1" Type="http://schemas.openxmlformats.org/officeDocument/2006/relationships/image" Target="../media/image29.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image" Target="../media/image32.png"/><Relationship Id="rId1" Type="http://schemas.openxmlformats.org/officeDocument/2006/relationships/image" Target="../media/image31.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33.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image" Target="../media/image35.png"/><Relationship Id="rId1" Type="http://schemas.openxmlformats.org/officeDocument/2006/relationships/image" Target="../media/image3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36.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38.png"/><Relationship Id="rId1" Type="http://schemas.openxmlformats.org/officeDocument/2006/relationships/image" Target="../media/image3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39.png"/></Relationships>
</file>

<file path=ppt/slides/_rels/slide35.xml.rels><?xml version="1.0" encoding="UTF-8" standalone="yes"?>
<Relationships xmlns="http://schemas.openxmlformats.org/package/2006/relationships"><Relationship Id="rId4" Type="http://schemas.openxmlformats.org/officeDocument/2006/relationships/slideLayout" Target="../slideLayouts/slideLayout14.xml"/><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image" Target="../media/image40.pn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image" Target="../media/image44.png"/><Relationship Id="rId1" Type="http://schemas.openxmlformats.org/officeDocument/2006/relationships/image" Target="../media/image43.png"/></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45.pn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46.png"/></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4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image" Target="../media/image49.png"/><Relationship Id="rId1" Type="http://schemas.openxmlformats.org/officeDocument/2006/relationships/image" Target="../media/image48.png"/></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50.png"/></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image" Target="../media/image52.png"/><Relationship Id="rId1" Type="http://schemas.openxmlformats.org/officeDocument/2006/relationships/image" Target="../media/image51.png"/></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image" Target="../media/image54.png"/><Relationship Id="rId1" Type="http://schemas.openxmlformats.org/officeDocument/2006/relationships/image" Target="../media/image53.png"/></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55.png"/></Relationships>
</file>

<file path=ppt/slides/_rels/slide46.xml.rels><?xml version="1.0" encoding="UTF-8" standalone="yes"?>
<Relationships xmlns="http://schemas.openxmlformats.org/package/2006/relationships"><Relationship Id="rId4" Type="http://schemas.openxmlformats.org/officeDocument/2006/relationships/slideLayout" Target="../slideLayouts/slideLayout14.xml"/><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image" Target="../media/image56.png"/></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59.png"/></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60.png"/></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61.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image" Target="../media/image63.png"/><Relationship Id="rId1" Type="http://schemas.openxmlformats.org/officeDocument/2006/relationships/image" Target="../media/image62.png"/></Relationships>
</file>

<file path=ppt/slides/_rels/slide52.xml.rels><?xml version="1.0" encoding="UTF-8" standalone="yes"?>
<Relationships xmlns="http://schemas.openxmlformats.org/package/2006/relationships"><Relationship Id="rId4" Type="http://schemas.openxmlformats.org/officeDocument/2006/relationships/slideLayout" Target="../slideLayouts/slideLayout8.xml"/><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image" Target="../media/image64.png"/></Relationships>
</file>

<file path=ppt/slides/_rels/slide53.xml.rels><?xml version="1.0" encoding="UTF-8" standalone="yes"?>
<Relationships xmlns="http://schemas.openxmlformats.org/package/2006/relationships"><Relationship Id="rId4" Type="http://schemas.openxmlformats.org/officeDocument/2006/relationships/slideLayout" Target="../slideLayouts/slideLayout8.xml"/><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image" Target="../media/image67.png"/></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70.png"/></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71.png"/></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72.png"/></Relationships>
</file>

<file path=ppt/slides/_rels/slide57.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73.png"/></Relationships>
</file>

<file path=ppt/slides/_rels/slide58.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image" Target="../media/image75.png"/><Relationship Id="rId1" Type="http://schemas.openxmlformats.org/officeDocument/2006/relationships/image" Target="../media/image74.png"/></Relationships>
</file>

<file path=ppt/slides/_rels/slide59.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76.png"/></Relationships>
</file>

<file path=ppt/slides/_rels/slide6.xml.rels><?xml version="1.0" encoding="UTF-8" standalone="yes"?>
<Relationships xmlns="http://schemas.openxmlformats.org/package/2006/relationships"><Relationship Id="rId4" Type="http://schemas.openxmlformats.org/officeDocument/2006/relationships/slideLayout" Target="../slideLayouts/slideLayout8.xml"/><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60.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77.png"/></Relationships>
</file>

<file path=ppt/slides/_rels/slide61.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78.png"/></Relationships>
</file>

<file path=ppt/slides/_rels/slide62.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79.png"/></Relationships>
</file>

<file path=ppt/slides/_rels/slide63.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80.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6.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81.png"/></Relationships>
</file>

<file path=ppt/slides/_rels/slide67.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82.png"/></Relationships>
</file>

<file path=ppt/slides/_rels/slide68.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83.png"/></Relationships>
</file>

<file path=ppt/slides/_rels/slide69.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84.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png"/><Relationship Id="rId1" Type="http://schemas.openxmlformats.org/officeDocument/2006/relationships/image" Target="../media/image6.png"/></Relationships>
</file>

<file path=ppt/slides/_rels/slide7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5.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3.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image" Target="../media/image87.png"/><Relationship Id="rId1" Type="http://schemas.openxmlformats.org/officeDocument/2006/relationships/image" Target="../media/image86.png"/></Relationships>
</file>

<file path=ppt/slides/_rels/slide74.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88.png"/></Relationships>
</file>

<file path=ppt/slides/_rels/slide75.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89.png"/></Relationships>
</file>

<file path=ppt/slides/_rels/slide76.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90.png"/></Relationships>
</file>

<file path=ppt/slides/_rels/slide77.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91.png"/></Relationships>
</file>

<file path=ppt/slides/_rels/slide78.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92.png"/></Relationships>
</file>

<file path=ppt/slides/_rels/slide7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93.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image" Target="../media/image9.png"/><Relationship Id="rId1" Type="http://schemas.openxmlformats.org/officeDocument/2006/relationships/image" Target="../media/image8.png"/></Relationships>
</file>

<file path=ppt/slides/_rels/slide8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95.png"/><Relationship Id="rId1" Type="http://schemas.openxmlformats.org/officeDocument/2006/relationships/image" Target="../media/image94.png"/></Relationships>
</file>

<file path=ppt/slides/_rels/slide81.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96.png"/></Relationships>
</file>

<file path=ppt/slides/_rels/slide82.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image" Target="../media/image98.png"/><Relationship Id="rId1" Type="http://schemas.openxmlformats.org/officeDocument/2006/relationships/image" Target="../media/image97.png"/></Relationships>
</file>

<file path=ppt/slides/_rels/slide83.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image" Target="../media/image100.png"/><Relationship Id="rId1" Type="http://schemas.openxmlformats.org/officeDocument/2006/relationships/image" Target="../media/image99.png"/></Relationships>
</file>

<file path=ppt/slides/_rels/slide84.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101.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7.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image" Target="../media/image103.png"/><Relationship Id="rId1" Type="http://schemas.openxmlformats.org/officeDocument/2006/relationships/image" Target="../media/image102.png"/></Relationships>
</file>

<file path=ppt/slides/_rels/slide88.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104.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image" Target="../media/image11.png"/><Relationship Id="rId1" Type="http://schemas.openxmlformats.org/officeDocument/2006/relationships/image" Target="../media/image10.png"/></Relationships>
</file>

<file path=ppt/slides/_rels/slide90.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105.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3.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106.png"/></Relationships>
</file>

<file path=ppt/slides/_rels/slide94.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107.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08.png"/></Relationships>
</file>

<file path=ppt/slides/_rels/slide9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09.png"/></Relationships>
</file>

<file path=ppt/slides/_rels/slide9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10.png"/></Relationships>
</file>

<file path=ppt/slides/_rels/slide9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en-US" altLang="zh-CN" dirty="0" err="1"/>
              <a:t>Kotlin</a:t>
            </a:r>
            <a:r>
              <a:rPr lang="zh-CN" altLang="en-US" dirty="0"/>
              <a:t>介绍</a:t>
            </a:r>
            <a:endParaRPr lang="zh-CN" altLang="en-US" dirty="0"/>
          </a:p>
        </p:txBody>
      </p:sp>
      <p:sp>
        <p:nvSpPr>
          <p:cNvPr id="3" name="副标题 2"/>
          <p:cNvSpPr>
            <a:spLocks noGrp="1"/>
          </p:cNvSpPr>
          <p:nvPr>
            <p:ph type="subTitle" idx="1"/>
          </p:nvPr>
        </p:nvSpPr>
        <p:spPr/>
        <p:txBody>
          <a:bodyPr/>
          <a:lstStyle/>
          <a:p>
            <a:r>
              <a:rPr lang="zh-CN" altLang="en-US" dirty="0"/>
              <a:t>一门务实、简洁、安全和与</a:t>
            </a:r>
            <a:r>
              <a:rPr lang="en-US" altLang="zh-CN" dirty="0"/>
              <a:t>Java</a:t>
            </a:r>
            <a:r>
              <a:rPr lang="zh-CN" altLang="en-US" dirty="0"/>
              <a:t>互操作的语言</a:t>
            </a:r>
            <a:endParaRPr lang="zh-CN" alt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条件控制表达式（</a:t>
            </a:r>
            <a:r>
              <a:rPr lang="en-US" altLang="zh-CN" dirty="0"/>
              <a:t>1</a:t>
            </a:r>
            <a:r>
              <a:rPr lang="zh-CN" altLang="en-US" dirty="0"/>
              <a:t>）</a:t>
            </a:r>
            <a:endParaRPr lang="zh-CN" altLang="en-US" dirty="0"/>
          </a:p>
        </p:txBody>
      </p:sp>
      <p:pic>
        <p:nvPicPr>
          <p:cNvPr id="5" name="内容占位符 4"/>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5974976" y="1280746"/>
            <a:ext cx="5147113" cy="3664254"/>
          </a:xfrm>
        </p:spPr>
      </p:pic>
      <p:sp>
        <p:nvSpPr>
          <p:cNvPr id="4" name="文本占位符 3"/>
          <p:cNvSpPr>
            <a:spLocks noGrp="1"/>
          </p:cNvSpPr>
          <p:nvPr>
            <p:ph type="body" sz="half" idx="2"/>
          </p:nvPr>
        </p:nvSpPr>
        <p:spPr/>
        <p:txBody>
          <a:bodyPr/>
          <a:lstStyle/>
          <a:p>
            <a:r>
              <a:rPr lang="en-US" altLang="zh-CN" dirty="0"/>
              <a:t>when</a:t>
            </a:r>
            <a:r>
              <a:rPr lang="zh-CN" altLang="en-US" dirty="0"/>
              <a:t>，对应</a:t>
            </a:r>
            <a:r>
              <a:rPr lang="en-US" altLang="zh-CN" dirty="0"/>
              <a:t>Java</a:t>
            </a:r>
            <a:r>
              <a:rPr lang="zh-CN" altLang="en-US" dirty="0"/>
              <a:t>的</a:t>
            </a:r>
            <a:r>
              <a:rPr lang="en-US" altLang="zh-CN" dirty="0"/>
              <a:t>switch</a:t>
            </a:r>
            <a:r>
              <a:rPr lang="zh-CN" altLang="en-US" dirty="0"/>
              <a:t>语句，</a:t>
            </a:r>
            <a:endParaRPr lang="en-US" altLang="zh-CN" dirty="0"/>
          </a:p>
          <a:p>
            <a:r>
              <a:rPr lang="zh-CN" altLang="en-US" dirty="0"/>
              <a:t>但是要更加强大，因为它同样是表达式而不仅仅是语句。</a:t>
            </a:r>
            <a:endParaRPr lang="zh-CN" altLang="en-US" dirty="0"/>
          </a:p>
        </p:txBody>
      </p:sp>
      <p:sp>
        <p:nvSpPr>
          <p:cNvPr id="6" name="文本框 5"/>
          <p:cNvSpPr txBox="1"/>
          <p:nvPr/>
        </p:nvSpPr>
        <p:spPr>
          <a:xfrm>
            <a:off x="5797696" y="5589037"/>
            <a:ext cx="5673012" cy="523220"/>
          </a:xfrm>
          <a:prstGeom prst="rect">
            <a:avLst/>
          </a:prstGeom>
          <a:noFill/>
        </p:spPr>
        <p:txBody>
          <a:bodyPr wrap="square" rtlCol="0">
            <a:spAutoFit/>
          </a:bodyPr>
          <a:lstStyle/>
          <a:p>
            <a:r>
              <a:rPr lang="zh-CN" altLang="en-US" sz="1400" dirty="0"/>
              <a:t>和</a:t>
            </a:r>
            <a:r>
              <a:rPr lang="en-US" altLang="zh-CN" sz="1400" dirty="0"/>
              <a:t>Java</a:t>
            </a:r>
            <a:r>
              <a:rPr lang="zh-CN" altLang="en-US" sz="1400" dirty="0"/>
              <a:t>的</a:t>
            </a:r>
            <a:r>
              <a:rPr lang="en-US" altLang="zh-CN" sz="1400" dirty="0"/>
              <a:t>switch</a:t>
            </a:r>
            <a:r>
              <a:rPr lang="zh-CN" altLang="en-US" sz="1400" dirty="0"/>
              <a:t>形态相差较大，但是同样简洁，不需要再写</a:t>
            </a:r>
            <a:r>
              <a:rPr lang="en-US" altLang="zh-CN" sz="1400" dirty="0"/>
              <a:t>break</a:t>
            </a:r>
            <a:r>
              <a:rPr lang="zh-CN" altLang="en-US" sz="1400" dirty="0"/>
              <a:t>语句。</a:t>
            </a:r>
            <a:endParaRPr lang="zh-CN" altLang="en-US" sz="1400" dirty="0"/>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stretch>
            <a:fillRect/>
          </a:stretch>
        </p:blipFill>
        <p:spPr>
          <a:xfrm>
            <a:off x="2371725" y="0"/>
            <a:ext cx="7448550" cy="5153025"/>
          </a:xfrm>
          <a:prstGeom prst="rect">
            <a:avLst/>
          </a:prstGeom>
        </p:spPr>
      </p:pic>
      <p:sp>
        <p:nvSpPr>
          <p:cNvPr id="4" name="文本框 3"/>
          <p:cNvSpPr txBox="1"/>
          <p:nvPr/>
        </p:nvSpPr>
        <p:spPr>
          <a:xfrm>
            <a:off x="2326006" y="5530788"/>
            <a:ext cx="7448550" cy="523220"/>
          </a:xfrm>
          <a:prstGeom prst="rect">
            <a:avLst/>
          </a:prstGeom>
          <a:noFill/>
        </p:spPr>
        <p:txBody>
          <a:bodyPr wrap="square" rtlCol="0">
            <a:spAutoFit/>
          </a:bodyPr>
          <a:lstStyle/>
          <a:p>
            <a:r>
              <a:rPr lang="en-US" altLang="zh-CN" sz="1400" dirty="0" err="1"/>
              <a:t>KParameter</a:t>
            </a:r>
            <a:r>
              <a:rPr lang="zh-CN" altLang="en-US" sz="1400" dirty="0"/>
              <a:t>接口代表函数的参数或者</a:t>
            </a:r>
            <a:r>
              <a:rPr lang="en-US" altLang="zh-CN" sz="1400" dirty="0"/>
              <a:t>setter</a:t>
            </a:r>
            <a:r>
              <a:rPr lang="zh-CN" altLang="en-US" sz="1400" dirty="0"/>
              <a:t>，</a:t>
            </a:r>
            <a:r>
              <a:rPr lang="en-US" altLang="zh-CN" sz="1400" dirty="0"/>
              <a:t>getter</a:t>
            </a:r>
            <a:r>
              <a:rPr lang="zh-CN" altLang="en-US" sz="1400" dirty="0"/>
              <a:t>属性；提供了参数位次，参数名，参数类型和参数种类等抽象；</a:t>
            </a:r>
            <a:endParaRPr lang="zh-CN" altLang="en-US" sz="1400" dirty="0"/>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stretch>
            <a:fillRect/>
          </a:stretch>
        </p:blipFill>
        <p:spPr>
          <a:xfrm>
            <a:off x="1603945" y="0"/>
            <a:ext cx="9534525" cy="5686425"/>
          </a:xfrm>
          <a:prstGeom prst="rect">
            <a:avLst/>
          </a:prstGeom>
        </p:spPr>
      </p:pic>
      <p:sp>
        <p:nvSpPr>
          <p:cNvPr id="4" name="文本框 3"/>
          <p:cNvSpPr txBox="1"/>
          <p:nvPr/>
        </p:nvSpPr>
        <p:spPr>
          <a:xfrm flipH="1">
            <a:off x="1649664" y="5956917"/>
            <a:ext cx="9411913" cy="307777"/>
          </a:xfrm>
          <a:prstGeom prst="rect">
            <a:avLst/>
          </a:prstGeom>
          <a:noFill/>
        </p:spPr>
        <p:txBody>
          <a:bodyPr wrap="square" rtlCol="0">
            <a:spAutoFit/>
          </a:bodyPr>
          <a:lstStyle/>
          <a:p>
            <a:r>
              <a:rPr lang="en-US" altLang="zh-CN" sz="1400" dirty="0" err="1"/>
              <a:t>Kfunction</a:t>
            </a:r>
            <a:r>
              <a:rPr lang="zh-CN" altLang="en-US" sz="1400" dirty="0"/>
              <a:t>接口代表一个拥有自省能力的函数；继承了</a:t>
            </a:r>
            <a:r>
              <a:rPr lang="en-US" altLang="zh-CN" sz="1400" dirty="0" err="1"/>
              <a:t>Kcallable</a:t>
            </a:r>
            <a:r>
              <a:rPr lang="zh-CN" altLang="en-US" sz="1400" dirty="0"/>
              <a:t>接口，添加了关于函数类型的几个抽象；</a:t>
            </a:r>
            <a:endParaRPr lang="zh-CN" altLang="en-US" sz="1400" dirty="0"/>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stretch>
            <a:fillRect/>
          </a:stretch>
        </p:blipFill>
        <p:spPr>
          <a:xfrm>
            <a:off x="0" y="0"/>
            <a:ext cx="9134475" cy="6391275"/>
          </a:xfrm>
          <a:prstGeom prst="rect">
            <a:avLst/>
          </a:prstGeom>
        </p:spPr>
      </p:pic>
      <p:sp>
        <p:nvSpPr>
          <p:cNvPr id="4" name="文本框 3"/>
          <p:cNvSpPr txBox="1"/>
          <p:nvPr/>
        </p:nvSpPr>
        <p:spPr>
          <a:xfrm>
            <a:off x="9259409" y="2844224"/>
            <a:ext cx="2796466" cy="1169551"/>
          </a:xfrm>
          <a:prstGeom prst="rect">
            <a:avLst/>
          </a:prstGeom>
          <a:noFill/>
        </p:spPr>
        <p:txBody>
          <a:bodyPr wrap="square" rtlCol="0">
            <a:spAutoFit/>
          </a:bodyPr>
          <a:lstStyle/>
          <a:p>
            <a:r>
              <a:rPr lang="en-US" altLang="zh-CN" sz="1400" dirty="0" err="1"/>
              <a:t>Kproperty</a:t>
            </a:r>
            <a:r>
              <a:rPr lang="zh-CN" altLang="en-US" sz="1400" dirty="0"/>
              <a:t>代表属性，继承了</a:t>
            </a:r>
            <a:r>
              <a:rPr lang="en-US" altLang="zh-CN" sz="1400" dirty="0" err="1"/>
              <a:t>Kcallable</a:t>
            </a:r>
            <a:r>
              <a:rPr lang="zh-CN" altLang="en-US" sz="1400" dirty="0"/>
              <a:t>接口；内部定义了一个</a:t>
            </a:r>
            <a:r>
              <a:rPr lang="en-US" altLang="zh-CN" sz="1400" dirty="0"/>
              <a:t>Access</a:t>
            </a:r>
            <a:r>
              <a:rPr lang="zh-CN" altLang="en-US" sz="1400" dirty="0"/>
              <a:t>接口，是</a:t>
            </a:r>
            <a:r>
              <a:rPr lang="en-US" altLang="zh-CN" sz="1400" dirty="0"/>
              <a:t>Getter</a:t>
            </a:r>
            <a:r>
              <a:rPr lang="zh-CN" altLang="en-US" sz="1400" dirty="0"/>
              <a:t>和</a:t>
            </a:r>
            <a:r>
              <a:rPr lang="en-US" altLang="zh-CN" sz="1400" dirty="0"/>
              <a:t>Setter</a:t>
            </a:r>
            <a:r>
              <a:rPr lang="zh-CN" altLang="en-US" sz="1400" dirty="0"/>
              <a:t>接口的父接口。</a:t>
            </a:r>
            <a:r>
              <a:rPr lang="en-US" altLang="zh-CN" sz="1400" dirty="0" err="1"/>
              <a:t>Kproperty</a:t>
            </a:r>
            <a:r>
              <a:rPr lang="zh-CN" altLang="en-US" sz="1400" dirty="0"/>
              <a:t>接口提供了一些关于属性的属性；</a:t>
            </a:r>
            <a:endParaRPr lang="zh-CN" altLang="en-US" sz="1400" dirty="0"/>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orient="vert"/>
          </p:nvPr>
        </p:nvSpPr>
        <p:spPr/>
        <p:txBody>
          <a:bodyPr/>
          <a:lstStyle/>
          <a:p>
            <a:r>
              <a:rPr lang="zh-CN" altLang="en-US" dirty="0"/>
              <a:t>其他说明</a:t>
            </a:r>
            <a:endParaRPr lang="zh-CN" altLang="en-US" dirty="0"/>
          </a:p>
        </p:txBody>
      </p:sp>
      <p:sp>
        <p:nvSpPr>
          <p:cNvPr id="2" name="Text Box 1"/>
          <p:cNvSpPr txBox="1"/>
          <p:nvPr/>
        </p:nvSpPr>
        <p:spPr>
          <a:xfrm>
            <a:off x="1155065" y="444500"/>
            <a:ext cx="5174615" cy="1383665"/>
          </a:xfrm>
          <a:prstGeom prst="rect">
            <a:avLst/>
          </a:prstGeom>
          <a:noFill/>
        </p:spPr>
        <p:txBody>
          <a:bodyPr wrap="square" rtlCol="0">
            <a:spAutoFit/>
          </a:bodyPr>
          <a:p>
            <a:r>
              <a:rPr lang="zh-CN" altLang="en-US" sz="1400" dirty="0"/>
              <a:t>像</a:t>
            </a:r>
            <a:r>
              <a:rPr lang="en-US" altLang="zh-CN" sz="1400" dirty="0"/>
              <a:t>KFunction1</a:t>
            </a:r>
            <a:r>
              <a:rPr lang="zh-CN" altLang="en-US" sz="1400" dirty="0"/>
              <a:t>这样的类型代表了不同参数的函数。每一个类型都继承了</a:t>
            </a:r>
            <a:r>
              <a:rPr lang="en-US" altLang="zh-CN" sz="1400" dirty="0"/>
              <a:t>KFunction</a:t>
            </a:r>
            <a:r>
              <a:rPr lang="zh-CN" altLang="en-US" sz="1400" dirty="0"/>
              <a:t>并加上一个额外的成员</a:t>
            </a:r>
            <a:r>
              <a:rPr lang="en-US" altLang="zh-CN" sz="1400" dirty="0"/>
              <a:t>invoke</a:t>
            </a:r>
            <a:r>
              <a:rPr lang="zh-CN" altLang="en-US" sz="1400" dirty="0"/>
              <a:t>，他拥有数量刚好的参数；这些类型称为合成的编译器生成类型，在包</a:t>
            </a:r>
            <a:r>
              <a:rPr lang="en-US" altLang="zh-CN" sz="1400" dirty="0"/>
              <a:t>kotlin.reflect</a:t>
            </a:r>
            <a:r>
              <a:rPr lang="zh-CN" altLang="en-US" sz="1400" dirty="0"/>
              <a:t>中你是找不到的；这意味着你可以使用任意数量参数的函数接口，合成类型的方式减小了</a:t>
            </a:r>
            <a:r>
              <a:rPr lang="en-US" altLang="zh-CN" sz="1400" dirty="0"/>
              <a:t>kotlin-reflect.dijar</a:t>
            </a:r>
            <a:r>
              <a:rPr lang="zh-CN" altLang="en-US" sz="1400" dirty="0"/>
              <a:t>的尺寸，同时避免了对函数类型参数数量的人为限制。</a:t>
            </a:r>
            <a:endParaRPr lang="zh-CN" altLang="en-US" sz="1400" dirty="0"/>
          </a:p>
        </p:txBody>
      </p:sp>
      <p:pic>
        <p:nvPicPr>
          <p:cNvPr id="9" name="Picture 8" descr="getter(1)"/>
          <p:cNvPicPr>
            <a:picLocks noChangeAspect="1"/>
          </p:cNvPicPr>
          <p:nvPr/>
        </p:nvPicPr>
        <p:blipFill>
          <a:blip r:embed="rId1"/>
          <a:srcRect l="6415" t="11964" r="5831" b="12768"/>
          <a:stretch>
            <a:fillRect/>
          </a:stretch>
        </p:blipFill>
        <p:spPr>
          <a:xfrm>
            <a:off x="276225" y="2753995"/>
            <a:ext cx="7531100" cy="3211830"/>
          </a:xfrm>
          <a:prstGeom prst="rect">
            <a:avLst/>
          </a:prstGeom>
        </p:spPr>
      </p:pic>
      <p:sp>
        <p:nvSpPr>
          <p:cNvPr id="11" name="Text Box 10"/>
          <p:cNvSpPr txBox="1"/>
          <p:nvPr/>
        </p:nvSpPr>
        <p:spPr>
          <a:xfrm>
            <a:off x="276225" y="2240280"/>
            <a:ext cx="7457440" cy="306705"/>
          </a:xfrm>
          <a:prstGeom prst="rect">
            <a:avLst/>
          </a:prstGeom>
          <a:noFill/>
        </p:spPr>
        <p:txBody>
          <a:bodyPr wrap="square" rtlCol="0">
            <a:spAutoFit/>
          </a:bodyPr>
          <a:p>
            <a:r>
              <a:rPr lang="en-US" altLang="zh-CN" sz="1400" dirty="0"/>
              <a:t>KMutableProperty</a:t>
            </a:r>
            <a:r>
              <a:rPr lang="zh-CN" altLang="en-US" sz="1400" dirty="0"/>
              <a:t>继承了</a:t>
            </a:r>
            <a:r>
              <a:rPr lang="en-US" altLang="zh-CN" sz="1400" dirty="0"/>
              <a:t>KProperty</a:t>
            </a:r>
            <a:r>
              <a:rPr lang="zh-CN" altLang="en-US" sz="1400" dirty="0"/>
              <a:t>，并且定义了一个新的接口，用于改变属性的值；</a:t>
            </a:r>
            <a:endParaRPr lang="zh-CN" altLang="en-US" sz="1400" dirty="0"/>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p:txBody>
          <a:bodyPr/>
          <a:p>
            <a:r>
              <a:rPr lang="en-US"/>
              <a:t>JNI</a:t>
            </a:r>
            <a:endParaRPr lang="en-US"/>
          </a:p>
        </p:txBody>
      </p:sp>
      <p:sp>
        <p:nvSpPr>
          <p:cNvPr id="6" name="Text Placeholder 5"/>
          <p:cNvSpPr>
            <a:spLocks noGrp="1"/>
          </p:cNvSpPr>
          <p:nvPr>
            <p:ph type="body" sz="half" idx="2"/>
          </p:nvPr>
        </p:nvSpPr>
        <p:spPr/>
        <p:txBody>
          <a:bodyPr/>
          <a:p>
            <a:r>
              <a:rPr lang="zh-CN" altLang="en-US"/>
              <a:t>在</a:t>
            </a:r>
            <a:r>
              <a:rPr lang="en-US" altLang="zh-CN"/>
              <a:t>JNI</a:t>
            </a:r>
            <a:r>
              <a:rPr lang="zh-CN" altLang="en-US"/>
              <a:t>方面，</a:t>
            </a:r>
            <a:r>
              <a:rPr lang="en-US" altLang="zh-CN"/>
              <a:t>Java</a:t>
            </a:r>
            <a:r>
              <a:rPr lang="zh-CN" altLang="en-US"/>
              <a:t>和</a:t>
            </a:r>
            <a:r>
              <a:rPr lang="en-US" altLang="zh-CN"/>
              <a:t>Kotlin</a:t>
            </a:r>
            <a:r>
              <a:rPr lang="zh-CN" altLang="en-US"/>
              <a:t>并无太大区别；只是在</a:t>
            </a:r>
            <a:r>
              <a:rPr lang="en-US" altLang="zh-CN"/>
              <a:t>native</a:t>
            </a:r>
            <a:r>
              <a:rPr lang="zh-CN" altLang="en-US"/>
              <a:t>方法的声明上有一些语法上的区别；</a:t>
            </a:r>
            <a:endParaRPr lang="zh-CN" altLang="en-US"/>
          </a:p>
        </p:txBody>
      </p:sp>
      <p:pic>
        <p:nvPicPr>
          <p:cNvPr id="7" name="Content Placeholder 6" descr="native"/>
          <p:cNvPicPr>
            <a:picLocks noChangeAspect="1"/>
          </p:cNvPicPr>
          <p:nvPr>
            <p:ph idx="1"/>
          </p:nvPr>
        </p:nvPicPr>
        <p:blipFill>
          <a:blip r:embed="rId1"/>
          <a:srcRect l="10207" t="9403" r="9760" b="8986"/>
          <a:stretch>
            <a:fillRect/>
          </a:stretch>
        </p:blipFill>
        <p:spPr>
          <a:xfrm>
            <a:off x="5024755" y="1225550"/>
            <a:ext cx="4380230" cy="4799330"/>
          </a:xfrm>
          <a:prstGeom prst="rect">
            <a:avLst/>
          </a:prstGeom>
        </p:spPr>
      </p:pic>
      <p:sp>
        <p:nvSpPr>
          <p:cNvPr id="8" name="Text Box 7"/>
          <p:cNvSpPr txBox="1"/>
          <p:nvPr/>
        </p:nvSpPr>
        <p:spPr>
          <a:xfrm>
            <a:off x="9542145" y="2740660"/>
            <a:ext cx="2362835" cy="2030095"/>
          </a:xfrm>
          <a:prstGeom prst="rect">
            <a:avLst/>
          </a:prstGeom>
          <a:noFill/>
        </p:spPr>
        <p:txBody>
          <a:bodyPr wrap="square" rtlCol="0">
            <a:spAutoFit/>
          </a:bodyPr>
          <a:p>
            <a:r>
              <a:rPr lang="zh-CN" altLang="en-US" sz="1400" dirty="0"/>
              <a:t>由于</a:t>
            </a:r>
            <a:r>
              <a:rPr lang="en-US" altLang="zh-CN" sz="1400" dirty="0"/>
              <a:t>kotlin</a:t>
            </a:r>
            <a:r>
              <a:rPr lang="zh-CN" altLang="en-US" sz="1400" dirty="0"/>
              <a:t>没有静态属性，所有的今天属性都编写在伴生对象中；</a:t>
            </a:r>
            <a:endParaRPr lang="zh-CN" altLang="en-US" sz="1400" dirty="0"/>
          </a:p>
          <a:p>
            <a:endParaRPr lang="zh-CN" altLang="en-US" sz="1400" dirty="0"/>
          </a:p>
          <a:p>
            <a:r>
              <a:rPr lang="en-US" altLang="zh-CN" sz="1400" dirty="0"/>
              <a:t>native</a:t>
            </a:r>
            <a:r>
              <a:rPr lang="zh-CN" altLang="en-US" sz="1400" dirty="0"/>
              <a:t>声明方法从</a:t>
            </a:r>
            <a:r>
              <a:rPr lang="en-US" altLang="zh-CN" sz="1400" dirty="0"/>
              <a:t>native</a:t>
            </a:r>
            <a:r>
              <a:rPr lang="zh-CN" altLang="en-US" sz="1400" dirty="0"/>
              <a:t>关键词变为了</a:t>
            </a:r>
            <a:r>
              <a:rPr lang="en-US" altLang="zh-CN" sz="1400" dirty="0"/>
              <a:t>external</a:t>
            </a:r>
            <a:r>
              <a:rPr lang="zh-CN" altLang="en-US" sz="1400" dirty="0"/>
              <a:t>关键词；</a:t>
            </a:r>
            <a:endParaRPr lang="zh-CN" altLang="en-US" sz="1400" dirty="0"/>
          </a:p>
          <a:p>
            <a:endParaRPr lang="zh-CN" altLang="en-US" sz="1400" dirty="0"/>
          </a:p>
          <a:p>
            <a:endParaRPr lang="zh-CN" altLang="en-US" sz="1400" dirty="0"/>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JNI</a:t>
            </a:r>
            <a:endParaRPr lang="en-US"/>
          </a:p>
        </p:txBody>
      </p:sp>
      <p:sp>
        <p:nvSpPr>
          <p:cNvPr id="4" name="Text Placeholder 3"/>
          <p:cNvSpPr>
            <a:spLocks noGrp="1"/>
          </p:cNvSpPr>
          <p:nvPr>
            <p:ph type="body" sz="half" idx="2"/>
          </p:nvPr>
        </p:nvSpPr>
        <p:spPr/>
        <p:txBody>
          <a:bodyPr/>
          <a:p>
            <a:r>
              <a:rPr lang="zh-CN" altLang="en-US"/>
              <a:t>通过反编译代码可以发现，</a:t>
            </a:r>
            <a:r>
              <a:rPr lang="en-US" altLang="zh-CN"/>
              <a:t>Kotlin</a:t>
            </a:r>
            <a:r>
              <a:rPr lang="zh-CN" altLang="en-US"/>
              <a:t>和</a:t>
            </a:r>
            <a:r>
              <a:rPr lang="en-US" altLang="zh-CN"/>
              <a:t>Java</a:t>
            </a:r>
            <a:r>
              <a:rPr lang="zh-CN" altLang="en-US"/>
              <a:t>的实现并无不同。</a:t>
            </a:r>
            <a:endParaRPr lang="zh-CN" altLang="en-US"/>
          </a:p>
        </p:txBody>
      </p:sp>
      <p:pic>
        <p:nvPicPr>
          <p:cNvPr id="5" name="Content Placeholder 4" descr="jni_2"/>
          <p:cNvPicPr>
            <a:picLocks noChangeAspect="1"/>
          </p:cNvPicPr>
          <p:nvPr>
            <p:ph idx="1"/>
          </p:nvPr>
        </p:nvPicPr>
        <p:blipFill>
          <a:blip r:embed="rId1"/>
          <a:srcRect l="5035" t="9021" r="4876" b="8093"/>
          <a:stretch>
            <a:fillRect/>
          </a:stretch>
        </p:blipFill>
        <p:spPr>
          <a:xfrm>
            <a:off x="4813300" y="465455"/>
            <a:ext cx="7309485" cy="4164330"/>
          </a:xfrm>
          <a:prstGeom prst="rect">
            <a:avLst/>
          </a:prstGeom>
        </p:spPr>
      </p:pic>
      <p:sp>
        <p:nvSpPr>
          <p:cNvPr id="6" name="Text Box 5"/>
          <p:cNvSpPr txBox="1"/>
          <p:nvPr/>
        </p:nvSpPr>
        <p:spPr>
          <a:xfrm>
            <a:off x="4956810" y="4956810"/>
            <a:ext cx="7072630" cy="521970"/>
          </a:xfrm>
          <a:prstGeom prst="rect">
            <a:avLst/>
          </a:prstGeom>
          <a:noFill/>
        </p:spPr>
        <p:txBody>
          <a:bodyPr wrap="square" rtlCol="0">
            <a:spAutoFit/>
          </a:bodyPr>
          <a:p>
            <a:r>
              <a:rPr lang="zh-CN" altLang="en-US" sz="1400" dirty="0"/>
              <a:t>最终代码被编译为两个类，一个</a:t>
            </a:r>
            <a:r>
              <a:rPr lang="en-US" altLang="zh-CN" sz="1400" dirty="0"/>
              <a:t>MainActivity</a:t>
            </a:r>
            <a:r>
              <a:rPr lang="zh-CN" altLang="en-US" sz="1400" dirty="0"/>
              <a:t>，一个静态内部类</a:t>
            </a:r>
            <a:r>
              <a:rPr lang="en-US" altLang="zh-CN" sz="1400" dirty="0"/>
              <a:t>Companion</a:t>
            </a:r>
            <a:r>
              <a:rPr lang="zh-CN" altLang="en-US" sz="1400" dirty="0"/>
              <a:t>，同时将加载库的逻辑搬到了</a:t>
            </a:r>
            <a:r>
              <a:rPr lang="en-US" altLang="zh-CN" sz="1400" dirty="0"/>
              <a:t>MainActivity</a:t>
            </a:r>
            <a:r>
              <a:rPr lang="zh-CN" altLang="en-US" sz="1400" dirty="0"/>
              <a:t>中</a:t>
            </a:r>
            <a:endParaRPr lang="zh-CN" altLang="en-US" sz="1400" dirty="0"/>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Kotlin</a:t>
            </a:r>
            <a:r>
              <a:rPr lang="zh-CN" altLang="en-US"/>
              <a:t>中的</a:t>
            </a:r>
            <a:r>
              <a:rPr lang="en-US" altLang="zh-CN"/>
              <a:t>AIDL</a:t>
            </a:r>
            <a:r>
              <a:rPr lang="zh-CN" altLang="en-US"/>
              <a:t>（</a:t>
            </a:r>
            <a:r>
              <a:rPr lang="en-US" altLang="zh-CN"/>
              <a:t>1</a:t>
            </a:r>
            <a:r>
              <a:rPr lang="zh-CN" altLang="en-US"/>
              <a:t>）</a:t>
            </a:r>
            <a:endParaRPr lang="zh-CN" altLang="en-US"/>
          </a:p>
        </p:txBody>
      </p:sp>
      <p:sp>
        <p:nvSpPr>
          <p:cNvPr id="4" name="Text Placeholder 3"/>
          <p:cNvSpPr>
            <a:spLocks noGrp="1"/>
          </p:cNvSpPr>
          <p:nvPr>
            <p:ph type="body" sz="half" idx="2"/>
          </p:nvPr>
        </p:nvSpPr>
        <p:spPr/>
        <p:txBody>
          <a:bodyPr/>
          <a:p>
            <a:r>
              <a:rPr lang="en-US"/>
              <a:t>AIDL</a:t>
            </a:r>
            <a:r>
              <a:rPr lang="zh-CN" altLang="en-US"/>
              <a:t>是一种允许不同应用的客户端通过</a:t>
            </a:r>
            <a:r>
              <a:rPr lang="en-US" altLang="zh-CN"/>
              <a:t>IPC</a:t>
            </a:r>
            <a:r>
              <a:rPr lang="zh-CN" altLang="en-US"/>
              <a:t>的方式访问服务，并且允许在服务中处理多线程的线程交互方式。</a:t>
            </a:r>
            <a:endParaRPr lang="zh-CN" altLang="en-US"/>
          </a:p>
        </p:txBody>
      </p:sp>
      <p:sp>
        <p:nvSpPr>
          <p:cNvPr id="5" name="Text Box 4"/>
          <p:cNvSpPr txBox="1"/>
          <p:nvPr/>
        </p:nvSpPr>
        <p:spPr>
          <a:xfrm>
            <a:off x="5007610" y="631825"/>
            <a:ext cx="5212080" cy="521970"/>
          </a:xfrm>
          <a:prstGeom prst="rect">
            <a:avLst/>
          </a:prstGeom>
          <a:noFill/>
        </p:spPr>
        <p:txBody>
          <a:bodyPr wrap="square" rtlCol="0">
            <a:spAutoFit/>
          </a:bodyPr>
          <a:p>
            <a:r>
              <a:rPr lang="en-US" sz="1400" dirty="0"/>
              <a:t>Kotlin</a:t>
            </a:r>
            <a:r>
              <a:rPr lang="zh-CN" altLang="en-US" sz="1400" dirty="0"/>
              <a:t>中的</a:t>
            </a:r>
            <a:r>
              <a:rPr lang="en-US" altLang="zh-CN" sz="1400" dirty="0"/>
              <a:t>AIDL</a:t>
            </a:r>
            <a:r>
              <a:rPr lang="zh-CN" altLang="en-US" sz="1400" dirty="0"/>
              <a:t>和</a:t>
            </a:r>
            <a:r>
              <a:rPr lang="en-US" altLang="zh-CN" sz="1400" dirty="0"/>
              <a:t>Java</a:t>
            </a:r>
            <a:r>
              <a:rPr lang="zh-CN" altLang="en-US" sz="1400" dirty="0"/>
              <a:t>中的</a:t>
            </a:r>
            <a:r>
              <a:rPr lang="en-US" altLang="zh-CN" sz="1400" dirty="0"/>
              <a:t>AIDL</a:t>
            </a:r>
            <a:r>
              <a:rPr lang="zh-CN" altLang="en-US" sz="1400" dirty="0"/>
              <a:t>在调用过程上并无不同，只是有一些语法差异罢了。</a:t>
            </a:r>
            <a:endParaRPr lang="zh-CN" altLang="en-US" sz="1400" dirty="0"/>
          </a:p>
        </p:txBody>
      </p:sp>
      <p:sp>
        <p:nvSpPr>
          <p:cNvPr id="6" name="Text Box 5"/>
          <p:cNvSpPr txBox="1"/>
          <p:nvPr/>
        </p:nvSpPr>
        <p:spPr>
          <a:xfrm>
            <a:off x="5116830" y="1969135"/>
            <a:ext cx="4993640" cy="3107690"/>
          </a:xfrm>
          <a:prstGeom prst="rect">
            <a:avLst/>
          </a:prstGeom>
          <a:noFill/>
        </p:spPr>
        <p:txBody>
          <a:bodyPr wrap="square" rtlCol="0">
            <a:spAutoFit/>
          </a:bodyPr>
          <a:p>
            <a:r>
              <a:rPr lang="en-US" sz="1400" dirty="0"/>
              <a:t>1. </a:t>
            </a:r>
            <a:r>
              <a:rPr lang="zh-CN" altLang="en-US" sz="1400" dirty="0"/>
              <a:t>服务端使用</a:t>
            </a:r>
            <a:r>
              <a:rPr lang="en-US" altLang="zh-CN" sz="1400" dirty="0"/>
              <a:t>Java</a:t>
            </a:r>
            <a:r>
              <a:rPr lang="zh-CN" altLang="en-US" sz="1400" dirty="0"/>
              <a:t>语言定义</a:t>
            </a:r>
            <a:r>
              <a:rPr lang="en-US" altLang="zh-CN" sz="1400" dirty="0"/>
              <a:t>AIDL</a:t>
            </a:r>
            <a:r>
              <a:rPr lang="zh-CN" altLang="en-US" sz="1400" dirty="0"/>
              <a:t>接口</a:t>
            </a:r>
            <a:endParaRPr lang="zh-CN" altLang="en-US" sz="1400" dirty="0"/>
          </a:p>
          <a:p>
            <a:endParaRPr lang="zh-CN" altLang="en-US" sz="1400" dirty="0"/>
          </a:p>
          <a:p>
            <a:r>
              <a:rPr lang="en-US" altLang="zh-CN" sz="1400" dirty="0"/>
              <a:t>2. </a:t>
            </a:r>
            <a:r>
              <a:rPr lang="zh-CN" altLang="en-US" sz="1400" dirty="0"/>
              <a:t>服务端使用服务实现接口，并在</a:t>
            </a:r>
            <a:r>
              <a:rPr lang="en-US" altLang="zh-CN" sz="1400" dirty="0"/>
              <a:t>AndroidManifest.xml</a:t>
            </a:r>
            <a:r>
              <a:rPr lang="zh-CN" altLang="en-US" sz="1400" dirty="0"/>
              <a:t>中完          成相关注册。</a:t>
            </a:r>
            <a:endParaRPr lang="zh-CN" altLang="en-US" sz="1400" dirty="0"/>
          </a:p>
          <a:p>
            <a:endParaRPr lang="zh-CN" altLang="en-US" sz="1400" dirty="0"/>
          </a:p>
          <a:p>
            <a:r>
              <a:rPr lang="en-US" altLang="zh-CN" sz="1400" dirty="0"/>
              <a:t>3. </a:t>
            </a:r>
            <a:r>
              <a:rPr lang="zh-CN" altLang="en-US" sz="1400" dirty="0"/>
              <a:t>客户端将</a:t>
            </a:r>
            <a:r>
              <a:rPr lang="en-US" altLang="zh-CN" sz="1400" dirty="0"/>
              <a:t>AIDL</a:t>
            </a:r>
            <a:r>
              <a:rPr lang="zh-CN" altLang="en-US" sz="1400" dirty="0"/>
              <a:t>文件复制到与服务端包名同名的包下，这一步需要自己创建包，可以使用</a:t>
            </a:r>
            <a:r>
              <a:rPr lang="en-US" altLang="zh-CN" sz="1400" dirty="0"/>
              <a:t>Android studio</a:t>
            </a:r>
            <a:r>
              <a:rPr lang="zh-CN" altLang="en-US" sz="1400" dirty="0"/>
              <a:t>创建，但是需要修改包名。</a:t>
            </a:r>
            <a:endParaRPr lang="zh-CN" altLang="en-US" sz="1400" dirty="0"/>
          </a:p>
          <a:p>
            <a:endParaRPr lang="zh-CN" altLang="en-US" sz="1400" dirty="0"/>
          </a:p>
          <a:p>
            <a:r>
              <a:rPr lang="en-US" altLang="zh-CN" sz="1400" dirty="0"/>
              <a:t>4. </a:t>
            </a:r>
            <a:r>
              <a:rPr lang="zh-CN" altLang="en-US" sz="1400" dirty="0"/>
              <a:t>实现一个</a:t>
            </a:r>
            <a:r>
              <a:rPr lang="en-US" altLang="zh-CN" sz="1400" dirty="0"/>
              <a:t>ServiceConnection</a:t>
            </a:r>
            <a:endParaRPr lang="en-US" altLang="zh-CN" sz="1400" dirty="0"/>
          </a:p>
          <a:p>
            <a:endParaRPr lang="en-US" altLang="zh-CN" sz="1400" dirty="0"/>
          </a:p>
          <a:p>
            <a:r>
              <a:rPr lang="en-US" altLang="zh-CN" sz="1400" dirty="0"/>
              <a:t>5. </a:t>
            </a:r>
            <a:r>
              <a:rPr lang="zh-CN" altLang="en-US" sz="1400" dirty="0"/>
              <a:t>为</a:t>
            </a:r>
            <a:r>
              <a:rPr lang="en-US" altLang="zh-CN" sz="1400" dirty="0"/>
              <a:t>Intent</a:t>
            </a:r>
            <a:r>
              <a:rPr lang="zh-CN" altLang="en-US" sz="1400" dirty="0"/>
              <a:t>添加包名和</a:t>
            </a:r>
            <a:r>
              <a:rPr lang="en-US" altLang="zh-CN" sz="1400" dirty="0"/>
              <a:t>action</a:t>
            </a:r>
            <a:endParaRPr lang="en-US" altLang="zh-CN" sz="1400" dirty="0"/>
          </a:p>
          <a:p>
            <a:endParaRPr lang="en-US" altLang="zh-CN" sz="1400" dirty="0"/>
          </a:p>
          <a:p>
            <a:r>
              <a:rPr lang="en-US" altLang="zh-CN" sz="1400" dirty="0"/>
              <a:t>6. </a:t>
            </a:r>
            <a:r>
              <a:rPr lang="zh-CN" altLang="en-US" sz="1400" dirty="0"/>
              <a:t>绑定服务</a:t>
            </a:r>
            <a:endParaRPr lang="zh-CN" altLang="en-US" sz="1400" dirty="0"/>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sym typeface="+mn-ea"/>
              </a:rPr>
              <a:t>Kotlin</a:t>
            </a:r>
            <a:r>
              <a:rPr lang="zh-CN" altLang="en-US">
                <a:sym typeface="+mn-ea"/>
              </a:rPr>
              <a:t>中的</a:t>
            </a:r>
            <a:r>
              <a:rPr lang="en-US" altLang="zh-CN">
                <a:sym typeface="+mn-ea"/>
              </a:rPr>
              <a:t>AIDL</a:t>
            </a:r>
            <a:r>
              <a:rPr lang="zh-CN" altLang="en-US">
                <a:sym typeface="+mn-ea"/>
              </a:rPr>
              <a:t>（</a:t>
            </a:r>
            <a:r>
              <a:rPr lang="en-US" altLang="zh-CN">
                <a:sym typeface="+mn-ea"/>
              </a:rPr>
              <a:t>2</a:t>
            </a:r>
            <a:r>
              <a:rPr lang="zh-CN" altLang="en-US">
                <a:sym typeface="+mn-ea"/>
              </a:rPr>
              <a:t>）</a:t>
            </a:r>
            <a:endParaRPr lang="en-US"/>
          </a:p>
        </p:txBody>
      </p:sp>
      <p:pic>
        <p:nvPicPr>
          <p:cNvPr id="5" name="Content Placeholder 4" descr="aidl_1"/>
          <p:cNvPicPr>
            <a:picLocks noChangeAspect="1"/>
          </p:cNvPicPr>
          <p:nvPr>
            <p:ph idx="1"/>
          </p:nvPr>
        </p:nvPicPr>
        <p:blipFill>
          <a:blip r:embed="rId1"/>
          <a:srcRect l="8723" t="13716" r="8283" b="13890"/>
          <a:stretch>
            <a:fillRect/>
          </a:stretch>
        </p:blipFill>
        <p:spPr>
          <a:xfrm>
            <a:off x="5040630" y="741045"/>
            <a:ext cx="6108065" cy="3183890"/>
          </a:xfrm>
          <a:prstGeom prst="rect">
            <a:avLst/>
          </a:prstGeom>
        </p:spPr>
      </p:pic>
      <p:sp>
        <p:nvSpPr>
          <p:cNvPr id="7" name="Text Placeholder 6"/>
          <p:cNvSpPr>
            <a:spLocks noGrp="1"/>
          </p:cNvSpPr>
          <p:nvPr>
            <p:ph type="body" sz="half" idx="2"/>
          </p:nvPr>
        </p:nvSpPr>
        <p:spPr/>
        <p:txBody>
          <a:bodyPr/>
          <a:p>
            <a:endParaRPr lang="en-US"/>
          </a:p>
        </p:txBody>
      </p:sp>
      <p:sp>
        <p:nvSpPr>
          <p:cNvPr id="8" name="Text Box 7"/>
          <p:cNvSpPr txBox="1"/>
          <p:nvPr/>
        </p:nvSpPr>
        <p:spPr>
          <a:xfrm>
            <a:off x="5094605" y="4490085"/>
            <a:ext cx="6054725" cy="521970"/>
          </a:xfrm>
          <a:prstGeom prst="rect">
            <a:avLst/>
          </a:prstGeom>
          <a:noFill/>
        </p:spPr>
        <p:txBody>
          <a:bodyPr wrap="square" rtlCol="0">
            <a:spAutoFit/>
          </a:bodyPr>
          <a:p>
            <a:r>
              <a:rPr lang="zh-CN" altLang="en-US" sz="1400" dirty="0"/>
              <a:t>使用</a:t>
            </a:r>
            <a:r>
              <a:rPr lang="en-US" altLang="zh-CN" sz="1400" dirty="0"/>
              <a:t>Java</a:t>
            </a:r>
            <a:r>
              <a:rPr lang="zh-CN" altLang="en-US" sz="1400" dirty="0"/>
              <a:t>语法定义一个接口，这里我声明了一个两个整数相加的方法；然后</a:t>
            </a:r>
            <a:r>
              <a:rPr lang="en-US" altLang="zh-CN" sz="1400" dirty="0"/>
              <a:t>Android studio</a:t>
            </a:r>
            <a:r>
              <a:rPr lang="zh-CN" altLang="en-US" sz="1400" dirty="0"/>
              <a:t>会根据这个文件自动生成代码。</a:t>
            </a:r>
            <a:endParaRPr lang="zh-CN" altLang="en-US" sz="1400" dirty="0"/>
          </a:p>
        </p:txBody>
      </p:sp>
      <p:pic>
        <p:nvPicPr>
          <p:cNvPr id="9" name="Picture 8"/>
          <p:cNvPicPr>
            <a:picLocks noChangeAspect="1"/>
          </p:cNvPicPr>
          <p:nvPr/>
        </p:nvPicPr>
        <p:blipFill>
          <a:blip r:embed="rId2"/>
          <a:stretch>
            <a:fillRect/>
          </a:stretch>
        </p:blipFill>
        <p:spPr>
          <a:xfrm>
            <a:off x="5161915" y="5081905"/>
            <a:ext cx="3019425" cy="942975"/>
          </a:xfrm>
          <a:prstGeom prst="rect">
            <a:avLst/>
          </a:prstGeom>
        </p:spPr>
      </p:pic>
      <p:sp>
        <p:nvSpPr>
          <p:cNvPr id="10" name="Text Box 9"/>
          <p:cNvSpPr txBox="1"/>
          <p:nvPr/>
        </p:nvSpPr>
        <p:spPr>
          <a:xfrm>
            <a:off x="8322310" y="5071745"/>
            <a:ext cx="3190240" cy="953135"/>
          </a:xfrm>
          <a:prstGeom prst="rect">
            <a:avLst/>
          </a:prstGeom>
          <a:noFill/>
        </p:spPr>
        <p:txBody>
          <a:bodyPr wrap="square" rtlCol="0">
            <a:spAutoFit/>
          </a:bodyPr>
          <a:p>
            <a:r>
              <a:rPr lang="zh-CN" altLang="en-US" sz="1400" dirty="0"/>
              <a:t>自动代码文件如左图，生成了一个相应的接口，接口内有一个用于</a:t>
            </a:r>
            <a:r>
              <a:rPr lang="en-US" altLang="zh-CN" sz="1400" dirty="0"/>
              <a:t>IPC</a:t>
            </a:r>
            <a:r>
              <a:rPr lang="zh-CN" altLang="en-US" sz="1400" dirty="0"/>
              <a:t>的静态抽象接口，还有一个相应的抽象方法。</a:t>
            </a:r>
            <a:endParaRPr lang="zh-CN" altLang="en-US" sz="1400" dirty="0"/>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Kolitn</a:t>
            </a:r>
            <a:r>
              <a:rPr lang="zh-CN" altLang="en-US"/>
              <a:t>中的</a:t>
            </a:r>
            <a:r>
              <a:rPr lang="en-US" altLang="zh-CN"/>
              <a:t>AIDL</a:t>
            </a:r>
            <a:r>
              <a:rPr lang="zh-CN" altLang="en-US"/>
              <a:t>（</a:t>
            </a:r>
            <a:r>
              <a:rPr lang="en-US" altLang="zh-CN"/>
              <a:t>3</a:t>
            </a:r>
            <a:r>
              <a:rPr lang="zh-CN" altLang="en-US"/>
              <a:t>）</a:t>
            </a:r>
            <a:endParaRPr lang="zh-CN" altLang="en-US"/>
          </a:p>
        </p:txBody>
      </p:sp>
      <p:sp>
        <p:nvSpPr>
          <p:cNvPr id="8" name="Text Placeholder 7"/>
          <p:cNvSpPr>
            <a:spLocks noGrp="1"/>
          </p:cNvSpPr>
          <p:nvPr>
            <p:ph type="body" idx="1"/>
          </p:nvPr>
        </p:nvSpPr>
        <p:spPr/>
        <p:txBody>
          <a:bodyPr/>
          <a:p>
            <a:endParaRPr lang="en-US"/>
          </a:p>
        </p:txBody>
      </p:sp>
      <p:sp>
        <p:nvSpPr>
          <p:cNvPr id="9" name="Content Placeholder 8"/>
          <p:cNvSpPr>
            <a:spLocks noGrp="1"/>
          </p:cNvSpPr>
          <p:nvPr>
            <p:ph sz="half" idx="2"/>
          </p:nvPr>
        </p:nvSpPr>
        <p:spPr/>
        <p:txBody>
          <a:bodyPr/>
          <a:p>
            <a:endParaRPr lang="en-US"/>
          </a:p>
        </p:txBody>
      </p:sp>
      <p:sp>
        <p:nvSpPr>
          <p:cNvPr id="10" name="Text Placeholder 9"/>
          <p:cNvSpPr>
            <a:spLocks noGrp="1"/>
          </p:cNvSpPr>
          <p:nvPr>
            <p:ph type="body" sz="quarter" idx="3"/>
          </p:nvPr>
        </p:nvSpPr>
        <p:spPr/>
        <p:txBody>
          <a:bodyPr/>
          <a:p>
            <a:endParaRPr lang="en-US"/>
          </a:p>
        </p:txBody>
      </p:sp>
      <p:sp>
        <p:nvSpPr>
          <p:cNvPr id="11" name="Content Placeholder 10"/>
          <p:cNvSpPr>
            <a:spLocks noGrp="1"/>
          </p:cNvSpPr>
          <p:nvPr>
            <p:ph sz="quarter" idx="4"/>
          </p:nvPr>
        </p:nvSpPr>
        <p:spPr/>
        <p:txBody>
          <a:bodyPr/>
          <a:p>
            <a:endParaRPr lang="en-US"/>
          </a:p>
        </p:txBody>
      </p:sp>
      <p:pic>
        <p:nvPicPr>
          <p:cNvPr id="5" name="Picture 4" descr="aidl_3"/>
          <p:cNvPicPr>
            <a:picLocks noChangeAspect="1"/>
          </p:cNvPicPr>
          <p:nvPr/>
        </p:nvPicPr>
        <p:blipFill>
          <a:blip r:embed="rId1"/>
          <a:srcRect l="8113" t="12090" r="7964" b="12106"/>
          <a:stretch>
            <a:fillRect/>
          </a:stretch>
        </p:blipFill>
        <p:spPr>
          <a:xfrm>
            <a:off x="22860" y="2531745"/>
            <a:ext cx="6302375" cy="3629025"/>
          </a:xfrm>
          <a:prstGeom prst="rect">
            <a:avLst/>
          </a:prstGeom>
        </p:spPr>
      </p:pic>
      <p:sp>
        <p:nvSpPr>
          <p:cNvPr id="6" name="Text Box 5"/>
          <p:cNvSpPr txBox="1"/>
          <p:nvPr/>
        </p:nvSpPr>
        <p:spPr>
          <a:xfrm>
            <a:off x="6325235" y="5073015"/>
            <a:ext cx="4548505" cy="521970"/>
          </a:xfrm>
          <a:prstGeom prst="rect">
            <a:avLst/>
          </a:prstGeom>
          <a:noFill/>
        </p:spPr>
        <p:txBody>
          <a:bodyPr wrap="square" rtlCol="0">
            <a:spAutoFit/>
          </a:bodyPr>
          <a:p>
            <a:r>
              <a:rPr lang="zh-CN" altLang="en-US" sz="1400" dirty="0"/>
              <a:t>实现一个服务，将自动代码的子类实例提供给外界，并且在</a:t>
            </a:r>
            <a:r>
              <a:rPr lang="en-US" altLang="zh-CN" sz="1400" dirty="0"/>
              <a:t>AndroidManifest.xml</a:t>
            </a:r>
            <a:r>
              <a:rPr lang="zh-CN" altLang="en-US" sz="1400" dirty="0"/>
              <a:t>文件中添加</a:t>
            </a:r>
            <a:r>
              <a:rPr lang="en-US" altLang="zh-CN" sz="1400" dirty="0"/>
              <a:t>action</a:t>
            </a:r>
            <a:r>
              <a:rPr lang="zh-CN" altLang="en-US" sz="1400" dirty="0"/>
              <a:t>属性。</a:t>
            </a:r>
            <a:endParaRPr lang="zh-CN" altLang="en-US" sz="1400" dirty="0"/>
          </a:p>
        </p:txBody>
      </p:sp>
      <p:pic>
        <p:nvPicPr>
          <p:cNvPr id="7" name="Picture 6" descr="aidl_2"/>
          <p:cNvPicPr>
            <a:picLocks noChangeAspect="1"/>
          </p:cNvPicPr>
          <p:nvPr/>
        </p:nvPicPr>
        <p:blipFill>
          <a:blip r:embed="rId2"/>
          <a:srcRect l="7135" t="15418" r="6735" b="14498"/>
          <a:stretch>
            <a:fillRect/>
          </a:stretch>
        </p:blipFill>
        <p:spPr>
          <a:xfrm>
            <a:off x="6325235" y="2606040"/>
            <a:ext cx="5862320" cy="2162810"/>
          </a:xfrm>
          <a:prstGeom prst="rect">
            <a:avLst/>
          </a:prstGeom>
        </p:spPr>
      </p:pic>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Kotlin</a:t>
            </a:r>
            <a:r>
              <a:rPr lang="zh-CN" altLang="en-US"/>
              <a:t>中的</a:t>
            </a:r>
            <a:r>
              <a:rPr lang="en-US" altLang="zh-CN"/>
              <a:t>AIDL</a:t>
            </a:r>
            <a:r>
              <a:rPr lang="zh-CN" altLang="en-US"/>
              <a:t>（</a:t>
            </a:r>
            <a:r>
              <a:rPr lang="en-US" altLang="zh-CN"/>
              <a:t>4</a:t>
            </a:r>
            <a:r>
              <a:rPr lang="zh-CN" altLang="en-US"/>
              <a:t>）</a:t>
            </a:r>
            <a:endParaRPr lang="zh-CN" altLang="en-US"/>
          </a:p>
        </p:txBody>
      </p:sp>
      <p:pic>
        <p:nvPicPr>
          <p:cNvPr id="7" name="Content Placeholder 6"/>
          <p:cNvPicPr>
            <a:picLocks noChangeAspect="1"/>
          </p:cNvPicPr>
          <p:nvPr>
            <p:ph sz="half" idx="1"/>
          </p:nvPr>
        </p:nvPicPr>
        <p:blipFill>
          <a:blip r:embed="rId1"/>
          <a:stretch>
            <a:fillRect/>
          </a:stretch>
        </p:blipFill>
        <p:spPr>
          <a:xfrm>
            <a:off x="624840" y="2447290"/>
            <a:ext cx="4008755" cy="3216275"/>
          </a:xfrm>
          <a:prstGeom prst="rect">
            <a:avLst/>
          </a:prstGeom>
        </p:spPr>
      </p:pic>
      <p:sp>
        <p:nvSpPr>
          <p:cNvPr id="9" name="Text Box 8"/>
          <p:cNvSpPr txBox="1"/>
          <p:nvPr/>
        </p:nvSpPr>
        <p:spPr>
          <a:xfrm>
            <a:off x="1095375" y="5751195"/>
            <a:ext cx="3684905" cy="306705"/>
          </a:xfrm>
          <a:prstGeom prst="rect">
            <a:avLst/>
          </a:prstGeom>
          <a:noFill/>
        </p:spPr>
        <p:txBody>
          <a:bodyPr wrap="square" rtlCol="0">
            <a:spAutoFit/>
          </a:bodyPr>
          <a:p>
            <a:r>
              <a:rPr lang="zh-CN" altLang="en-US" sz="1400" dirty="0"/>
              <a:t>服务端文件结构</a:t>
            </a:r>
            <a:endParaRPr lang="zh-CN" altLang="en-US" sz="1400" dirty="0"/>
          </a:p>
        </p:txBody>
      </p:sp>
      <p:pic>
        <p:nvPicPr>
          <p:cNvPr id="10" name="Content Placeholder 9"/>
          <p:cNvPicPr>
            <a:picLocks noChangeAspect="1"/>
          </p:cNvPicPr>
          <p:nvPr>
            <p:ph sz="half" idx="2"/>
          </p:nvPr>
        </p:nvPicPr>
        <p:blipFill>
          <a:blip r:embed="rId2"/>
          <a:stretch>
            <a:fillRect/>
          </a:stretch>
        </p:blipFill>
        <p:spPr>
          <a:xfrm>
            <a:off x="6071235" y="2506345"/>
            <a:ext cx="5702300" cy="3157220"/>
          </a:xfrm>
          <a:prstGeom prst="rect">
            <a:avLst/>
          </a:prstGeom>
        </p:spPr>
      </p:pic>
      <p:sp>
        <p:nvSpPr>
          <p:cNvPr id="11" name="Text Box 10"/>
          <p:cNvSpPr txBox="1"/>
          <p:nvPr/>
        </p:nvSpPr>
        <p:spPr>
          <a:xfrm>
            <a:off x="6148705" y="5815965"/>
            <a:ext cx="5625465" cy="521970"/>
          </a:xfrm>
          <a:prstGeom prst="rect">
            <a:avLst/>
          </a:prstGeom>
          <a:noFill/>
        </p:spPr>
        <p:txBody>
          <a:bodyPr wrap="square" rtlCol="0">
            <a:spAutoFit/>
          </a:bodyPr>
          <a:p>
            <a:r>
              <a:rPr lang="zh-CN" altLang="en-US" sz="1400" dirty="0"/>
              <a:t>客户端文件结构，这是两个不同的应用，拥有不同的包名，但是他们的</a:t>
            </a:r>
            <a:r>
              <a:rPr lang="en-US" altLang="zh-CN" sz="1400" dirty="0"/>
              <a:t>AIDL</a:t>
            </a:r>
            <a:r>
              <a:rPr lang="zh-CN" altLang="en-US" sz="1400" dirty="0"/>
              <a:t>文件拥有同样的包名</a:t>
            </a:r>
            <a:endParaRPr lang="zh-CN" altLang="en-US" sz="14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条件控制表达式（</a:t>
            </a:r>
            <a:r>
              <a:rPr lang="en-US" altLang="zh-CN" dirty="0"/>
              <a:t>2</a:t>
            </a:r>
            <a:r>
              <a:rPr lang="zh-CN" altLang="en-US" dirty="0"/>
              <a:t>）</a:t>
            </a:r>
            <a:endParaRPr lang="zh-CN" altLang="en-US" dirty="0"/>
          </a:p>
        </p:txBody>
      </p:sp>
      <p:pic>
        <p:nvPicPr>
          <p:cNvPr id="5" name="内容占位符 4"/>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5548880" y="1337474"/>
            <a:ext cx="5274630" cy="3051439"/>
          </a:xfrm>
        </p:spPr>
      </p:pic>
      <p:sp>
        <p:nvSpPr>
          <p:cNvPr id="4" name="文本占位符 3"/>
          <p:cNvSpPr>
            <a:spLocks noGrp="1"/>
          </p:cNvSpPr>
          <p:nvPr>
            <p:ph type="body" sz="half" idx="2"/>
          </p:nvPr>
        </p:nvSpPr>
        <p:spPr/>
        <p:txBody>
          <a:bodyPr/>
          <a:lstStyle/>
          <a:p>
            <a:r>
              <a:rPr lang="zh-CN" altLang="en-US" dirty="0"/>
              <a:t>合并分支</a:t>
            </a:r>
            <a:endParaRPr lang="zh-CN" altLang="en-US" dirty="0"/>
          </a:p>
        </p:txBody>
      </p:sp>
      <p:sp>
        <p:nvSpPr>
          <p:cNvPr id="6" name="文本框 5"/>
          <p:cNvSpPr txBox="1"/>
          <p:nvPr/>
        </p:nvSpPr>
        <p:spPr>
          <a:xfrm>
            <a:off x="5548880" y="5655547"/>
            <a:ext cx="2954655" cy="369332"/>
          </a:xfrm>
          <a:prstGeom prst="rect">
            <a:avLst/>
          </a:prstGeom>
          <a:noFill/>
        </p:spPr>
        <p:txBody>
          <a:bodyPr wrap="none" rtlCol="0">
            <a:spAutoFit/>
          </a:bodyPr>
          <a:lstStyle/>
          <a:p>
            <a:r>
              <a:rPr lang="zh-CN" altLang="en-US" dirty="0"/>
              <a:t>由此条件控制变得更加简单</a:t>
            </a:r>
            <a:endParaRPr lang="zh-CN" altLang="en-US" dirty="0"/>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en-US"/>
              <a:t>Kotlin</a:t>
            </a:r>
            <a:r>
              <a:rPr lang="zh-CN" altLang="en-US"/>
              <a:t>中的</a:t>
            </a:r>
            <a:r>
              <a:rPr lang="en-US" altLang="zh-CN"/>
              <a:t>AIDL</a:t>
            </a:r>
            <a:endParaRPr lang="en-US" altLang="zh-CN"/>
          </a:p>
        </p:txBody>
      </p:sp>
      <p:sp>
        <p:nvSpPr>
          <p:cNvPr id="7" name="Text Placeholder 6"/>
          <p:cNvSpPr>
            <a:spLocks noGrp="1"/>
          </p:cNvSpPr>
          <p:nvPr>
            <p:ph type="body" sz="half" idx="2"/>
          </p:nvPr>
        </p:nvSpPr>
        <p:spPr/>
        <p:txBody>
          <a:bodyPr/>
          <a:p>
            <a:r>
              <a:rPr lang="zh-CN" altLang="en-US"/>
              <a:t>接下来就是客户端进行绑定服务，跨进程调用；</a:t>
            </a:r>
            <a:endParaRPr lang="zh-CN" altLang="en-US"/>
          </a:p>
        </p:txBody>
      </p:sp>
      <p:pic>
        <p:nvPicPr>
          <p:cNvPr id="8" name="Picture 7" descr="aidl_5"/>
          <p:cNvPicPr>
            <a:picLocks noChangeAspect="1"/>
          </p:cNvPicPr>
          <p:nvPr/>
        </p:nvPicPr>
        <p:blipFill>
          <a:blip r:embed="rId1"/>
          <a:srcRect l="5778" t="10240" r="5813" b="10240"/>
          <a:stretch>
            <a:fillRect/>
          </a:stretch>
        </p:blipFill>
        <p:spPr>
          <a:xfrm>
            <a:off x="3948430" y="477520"/>
            <a:ext cx="8151495" cy="4097655"/>
          </a:xfrm>
          <a:prstGeom prst="rect">
            <a:avLst/>
          </a:prstGeom>
        </p:spPr>
      </p:pic>
      <p:sp>
        <p:nvSpPr>
          <p:cNvPr id="9" name="Text Box 8"/>
          <p:cNvSpPr txBox="1"/>
          <p:nvPr/>
        </p:nvSpPr>
        <p:spPr>
          <a:xfrm>
            <a:off x="5029200" y="4749165"/>
            <a:ext cx="6602095" cy="521970"/>
          </a:xfrm>
          <a:prstGeom prst="rect">
            <a:avLst/>
          </a:prstGeom>
          <a:noFill/>
        </p:spPr>
        <p:txBody>
          <a:bodyPr wrap="square" rtlCol="0">
            <a:spAutoFit/>
          </a:bodyPr>
          <a:p>
            <a:r>
              <a:rPr lang="zh-CN" altLang="en-US" sz="1400" dirty="0"/>
              <a:t>首先实现一个</a:t>
            </a:r>
            <a:r>
              <a:rPr lang="en-US" altLang="zh-CN" sz="1400" dirty="0"/>
              <a:t>ServiceConnection</a:t>
            </a:r>
            <a:r>
              <a:rPr lang="zh-CN" altLang="en-US" sz="1400" dirty="0"/>
              <a:t>，对于通信进行管理；然后为</a:t>
            </a:r>
            <a:r>
              <a:rPr lang="en-US" altLang="zh-CN" sz="1400" dirty="0"/>
              <a:t>Intent</a:t>
            </a:r>
            <a:r>
              <a:rPr lang="zh-CN" altLang="en-US" sz="1400" dirty="0"/>
              <a:t>设置包名和</a:t>
            </a:r>
            <a:r>
              <a:rPr lang="en-US" altLang="zh-CN" sz="1400" dirty="0"/>
              <a:t>action</a:t>
            </a:r>
            <a:r>
              <a:rPr lang="zh-CN" altLang="en-US" sz="1400" dirty="0"/>
              <a:t>，最后进行服务绑定。</a:t>
            </a:r>
            <a:endParaRPr lang="zh-CN" altLang="en-US" sz="1400" dirty="0"/>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Picture 4" descr="fragment_1"/>
          <p:cNvPicPr>
            <a:picLocks noChangeAspect="1"/>
          </p:cNvPicPr>
          <p:nvPr/>
        </p:nvPicPr>
        <p:blipFill>
          <a:blip r:embed="rId1"/>
          <a:stretch>
            <a:fillRect/>
          </a:stretch>
        </p:blipFill>
        <p:spPr>
          <a:xfrm>
            <a:off x="-7620" y="6350"/>
            <a:ext cx="7926070" cy="6835140"/>
          </a:xfrm>
          <a:prstGeom prst="rect">
            <a:avLst/>
          </a:prstGeom>
        </p:spPr>
      </p:pic>
      <p:pic>
        <p:nvPicPr>
          <p:cNvPr id="6" name="Picture 5" descr="fragment_2"/>
          <p:cNvPicPr>
            <a:picLocks noChangeAspect="1"/>
          </p:cNvPicPr>
          <p:nvPr/>
        </p:nvPicPr>
        <p:blipFill>
          <a:blip r:embed="rId2"/>
          <a:srcRect t="-453" r="38422"/>
          <a:stretch>
            <a:fillRect/>
          </a:stretch>
        </p:blipFill>
        <p:spPr>
          <a:xfrm>
            <a:off x="7918450" y="3404870"/>
            <a:ext cx="4317365" cy="3436620"/>
          </a:xfrm>
          <a:prstGeom prst="rect">
            <a:avLst/>
          </a:prstGeom>
        </p:spPr>
      </p:pic>
      <p:sp>
        <p:nvSpPr>
          <p:cNvPr id="8" name="Text Box 7"/>
          <p:cNvSpPr txBox="1"/>
          <p:nvPr/>
        </p:nvSpPr>
        <p:spPr>
          <a:xfrm>
            <a:off x="8190230" y="1712595"/>
            <a:ext cx="3657600" cy="521970"/>
          </a:xfrm>
          <a:prstGeom prst="rect">
            <a:avLst/>
          </a:prstGeom>
          <a:noFill/>
        </p:spPr>
        <p:txBody>
          <a:bodyPr wrap="square" rtlCol="0">
            <a:spAutoFit/>
          </a:bodyPr>
          <a:p>
            <a:r>
              <a:rPr lang="zh-CN" altLang="en-US" sz="1400" dirty="0"/>
              <a:t>这是一个</a:t>
            </a:r>
            <a:r>
              <a:rPr lang="en-US" altLang="zh-CN" sz="1400" dirty="0"/>
              <a:t>fragment</a:t>
            </a:r>
            <a:r>
              <a:rPr lang="zh-CN" altLang="en-US" sz="1400" dirty="0"/>
              <a:t>的实例，通过伴生对象中的工厂方法获取</a:t>
            </a:r>
            <a:r>
              <a:rPr lang="en-US" altLang="zh-CN" sz="1400" dirty="0"/>
              <a:t>fragment</a:t>
            </a:r>
            <a:r>
              <a:rPr lang="zh-CN" altLang="en-US" sz="1400" dirty="0"/>
              <a:t>实例。</a:t>
            </a:r>
            <a:endParaRPr lang="zh-CN" altLang="en-US" sz="14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条件控制表达式（</a:t>
            </a:r>
            <a:r>
              <a:rPr lang="en-US" altLang="zh-CN" dirty="0"/>
              <a:t>3</a:t>
            </a:r>
            <a:r>
              <a:rPr lang="zh-CN" altLang="en-US" dirty="0"/>
              <a:t>）</a:t>
            </a:r>
            <a:endParaRPr lang="zh-CN" altLang="en-US" dirty="0"/>
          </a:p>
        </p:txBody>
      </p:sp>
      <p:pic>
        <p:nvPicPr>
          <p:cNvPr id="5" name="内容占位符 4"/>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5237325" y="1298448"/>
            <a:ext cx="5602526" cy="2801263"/>
          </a:xfrm>
        </p:spPr>
      </p:pic>
      <p:sp>
        <p:nvSpPr>
          <p:cNvPr id="4" name="文本占位符 3"/>
          <p:cNvSpPr>
            <a:spLocks noGrp="1"/>
          </p:cNvSpPr>
          <p:nvPr>
            <p:ph type="body" sz="half" idx="2"/>
          </p:nvPr>
        </p:nvSpPr>
        <p:spPr/>
        <p:txBody>
          <a:bodyPr/>
          <a:lstStyle/>
          <a:p>
            <a:r>
              <a:rPr lang="zh-CN" altLang="en-US" dirty="0"/>
              <a:t>任意的数据结构</a:t>
            </a:r>
            <a:endParaRPr lang="zh-CN" altLang="en-US" dirty="0"/>
          </a:p>
        </p:txBody>
      </p:sp>
      <p:sp>
        <p:nvSpPr>
          <p:cNvPr id="6" name="文本框 5"/>
          <p:cNvSpPr txBox="1"/>
          <p:nvPr/>
        </p:nvSpPr>
        <p:spPr>
          <a:xfrm>
            <a:off x="5237325" y="5271796"/>
            <a:ext cx="5124095" cy="923330"/>
          </a:xfrm>
          <a:prstGeom prst="rect">
            <a:avLst/>
          </a:prstGeom>
          <a:noFill/>
        </p:spPr>
        <p:txBody>
          <a:bodyPr wrap="square" rtlCol="0">
            <a:spAutoFit/>
          </a:bodyPr>
          <a:lstStyle/>
          <a:p>
            <a:r>
              <a:rPr lang="zh-CN" altLang="en-US" dirty="0"/>
              <a:t>不同于</a:t>
            </a:r>
            <a:r>
              <a:rPr lang="en-US" altLang="zh-CN" dirty="0"/>
              <a:t>Java</a:t>
            </a:r>
            <a:r>
              <a:rPr lang="zh-CN" altLang="en-US" dirty="0"/>
              <a:t>的</a:t>
            </a:r>
            <a:r>
              <a:rPr lang="en-US" altLang="zh-CN" dirty="0"/>
              <a:t>switch</a:t>
            </a:r>
            <a:r>
              <a:rPr lang="zh-CN" altLang="en-US" dirty="0"/>
              <a:t>只支持</a:t>
            </a:r>
            <a:r>
              <a:rPr lang="en-US" altLang="zh-CN" dirty="0"/>
              <a:t>byte, char, short, </a:t>
            </a:r>
            <a:r>
              <a:rPr lang="en-US" altLang="zh-CN" dirty="0" err="1"/>
              <a:t>int</a:t>
            </a:r>
            <a:r>
              <a:rPr lang="en-US" altLang="zh-CN" dirty="0"/>
              <a:t>, String</a:t>
            </a:r>
            <a:r>
              <a:rPr lang="zh-CN" altLang="en-US" dirty="0"/>
              <a:t>和枚举六种类型，</a:t>
            </a:r>
            <a:r>
              <a:rPr lang="en-US" altLang="zh-CN" dirty="0"/>
              <a:t>when</a:t>
            </a:r>
            <a:r>
              <a:rPr lang="zh-CN" altLang="en-US" dirty="0"/>
              <a:t>支持任意的数据结构</a:t>
            </a:r>
            <a:endParaRPr lang="zh-CN" altLang="en-US"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类型检查和转换</a:t>
            </a:r>
            <a:endParaRPr lang="zh-CN" altLang="en-US" dirty="0"/>
          </a:p>
        </p:txBody>
      </p:sp>
      <p:pic>
        <p:nvPicPr>
          <p:cNvPr id="5" name="内容占位符 4"/>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5469237" y="1102567"/>
            <a:ext cx="3799002" cy="4572000"/>
          </a:xfrm>
        </p:spPr>
      </p:pic>
      <p:sp>
        <p:nvSpPr>
          <p:cNvPr id="4" name="文本占位符 3"/>
          <p:cNvSpPr>
            <a:spLocks noGrp="1"/>
          </p:cNvSpPr>
          <p:nvPr>
            <p:ph type="body" sz="half" idx="2"/>
          </p:nvPr>
        </p:nvSpPr>
        <p:spPr/>
        <p:txBody>
          <a:bodyPr/>
          <a:lstStyle/>
          <a:p>
            <a:r>
              <a:rPr lang="zh-CN" altLang="en-US" dirty="0"/>
              <a:t>智能化完成类型的检查和转换</a:t>
            </a:r>
            <a:endParaRPr lang="zh-CN" altLang="en-US" dirty="0"/>
          </a:p>
        </p:txBody>
      </p:sp>
      <p:sp>
        <p:nvSpPr>
          <p:cNvPr id="6" name="文本框 5"/>
          <p:cNvSpPr txBox="1"/>
          <p:nvPr/>
        </p:nvSpPr>
        <p:spPr>
          <a:xfrm>
            <a:off x="9778482" y="1950098"/>
            <a:ext cx="2202024" cy="1815882"/>
          </a:xfrm>
          <a:prstGeom prst="rect">
            <a:avLst/>
          </a:prstGeom>
          <a:noFill/>
        </p:spPr>
        <p:txBody>
          <a:bodyPr wrap="square" rtlCol="0">
            <a:spAutoFit/>
          </a:bodyPr>
          <a:lstStyle/>
          <a:p>
            <a:r>
              <a:rPr lang="zh-CN" altLang="en-US" sz="1400" dirty="0"/>
              <a:t>可以看到</a:t>
            </a:r>
            <a:r>
              <a:rPr lang="en-US" altLang="zh-CN" sz="1400" dirty="0"/>
              <a:t>C</a:t>
            </a:r>
            <a:r>
              <a:rPr lang="zh-CN" altLang="en-US" sz="1400" dirty="0"/>
              <a:t>类继承了</a:t>
            </a:r>
            <a:r>
              <a:rPr lang="en-US" altLang="zh-CN" sz="1400" dirty="0"/>
              <a:t>A</a:t>
            </a:r>
            <a:r>
              <a:rPr lang="zh-CN" altLang="en-US" sz="1400" dirty="0"/>
              <a:t>类实现了</a:t>
            </a:r>
            <a:r>
              <a:rPr lang="en-US" altLang="zh-CN" sz="1400" dirty="0"/>
              <a:t>B</a:t>
            </a:r>
            <a:r>
              <a:rPr lang="zh-CN" altLang="en-US" sz="1400" dirty="0"/>
              <a:t>接口，在</a:t>
            </a:r>
            <a:r>
              <a:rPr lang="en-US" altLang="zh-CN" sz="1400" dirty="0"/>
              <a:t>main</a:t>
            </a:r>
            <a:r>
              <a:rPr lang="zh-CN" altLang="en-US" sz="1400" dirty="0"/>
              <a:t>函数中，做了一次判断，</a:t>
            </a:r>
            <a:r>
              <a:rPr lang="en-US" altLang="zh-CN" sz="1400" dirty="0"/>
              <a:t>is </a:t>
            </a:r>
            <a:r>
              <a:rPr lang="zh-CN" altLang="en-US" sz="1400" dirty="0"/>
              <a:t>相当于</a:t>
            </a:r>
            <a:r>
              <a:rPr lang="en-US" altLang="zh-CN" sz="1400" dirty="0"/>
              <a:t>Java</a:t>
            </a:r>
            <a:r>
              <a:rPr lang="zh-CN" altLang="en-US" sz="1400" dirty="0"/>
              <a:t>中的 </a:t>
            </a:r>
            <a:r>
              <a:rPr lang="en-US" altLang="zh-CN" sz="1400" dirty="0" err="1"/>
              <a:t>instanceof</a:t>
            </a:r>
            <a:r>
              <a:rPr lang="zh-CN" altLang="en-US" sz="1400" dirty="0"/>
              <a:t>，当判断结果为</a:t>
            </a:r>
            <a:r>
              <a:rPr lang="en-US" altLang="zh-CN" sz="1400" dirty="0"/>
              <a:t>true</a:t>
            </a:r>
            <a:r>
              <a:rPr lang="zh-CN" altLang="en-US" sz="1400" dirty="0"/>
              <a:t>，则会将</a:t>
            </a:r>
            <a:r>
              <a:rPr lang="en-US" altLang="zh-CN" sz="1400" dirty="0"/>
              <a:t>c</a:t>
            </a:r>
            <a:r>
              <a:rPr lang="zh-CN" altLang="en-US" sz="1400" dirty="0"/>
              <a:t>自动转换成</a:t>
            </a:r>
            <a:r>
              <a:rPr lang="en-US" altLang="zh-CN" sz="1400" dirty="0"/>
              <a:t>B</a:t>
            </a:r>
            <a:r>
              <a:rPr lang="zh-CN" altLang="en-US" sz="1400" dirty="0"/>
              <a:t>接口的实现类，而忽略</a:t>
            </a:r>
            <a:r>
              <a:rPr lang="en-US" altLang="zh-CN" sz="1400" dirty="0"/>
              <a:t>C</a:t>
            </a:r>
            <a:r>
              <a:rPr lang="zh-CN" altLang="en-US" sz="1400" dirty="0"/>
              <a:t>类中的其他方法。</a:t>
            </a:r>
            <a:endParaRPr lang="zh-CN" altLang="en-US" sz="1400" dirty="0"/>
          </a:p>
        </p:txBody>
      </p:sp>
      <p:sp>
        <p:nvSpPr>
          <p:cNvPr id="7" name="文本框 6"/>
          <p:cNvSpPr txBox="1"/>
          <p:nvPr/>
        </p:nvSpPr>
        <p:spPr>
          <a:xfrm>
            <a:off x="9778482" y="4385388"/>
            <a:ext cx="2062065" cy="738664"/>
          </a:xfrm>
          <a:prstGeom prst="rect">
            <a:avLst/>
          </a:prstGeom>
          <a:noFill/>
        </p:spPr>
        <p:txBody>
          <a:bodyPr wrap="square" rtlCol="0">
            <a:spAutoFit/>
          </a:bodyPr>
          <a:lstStyle/>
          <a:p>
            <a:r>
              <a:rPr lang="zh-CN" altLang="en-US" sz="1400" dirty="0"/>
              <a:t>值得一提的是，在</a:t>
            </a:r>
            <a:r>
              <a:rPr lang="en-US" altLang="zh-CN" sz="1400" dirty="0" err="1"/>
              <a:t>Kotlin</a:t>
            </a:r>
            <a:r>
              <a:rPr lang="zh-CN" altLang="en-US" sz="1400" dirty="0"/>
              <a:t>中使用</a:t>
            </a:r>
            <a:r>
              <a:rPr lang="en-US" altLang="zh-CN" sz="1400" dirty="0"/>
              <a:t>as</a:t>
            </a:r>
            <a:r>
              <a:rPr lang="zh-CN" altLang="en-US" sz="1400" dirty="0"/>
              <a:t>关键词来进行显式的类型转换</a:t>
            </a:r>
            <a:endParaRPr lang="zh-CN" altLang="en-US" sz="14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循环控制语句</a:t>
            </a:r>
            <a:endParaRPr lang="zh-CN" altLang="en-US" dirty="0"/>
          </a:p>
        </p:txBody>
      </p:sp>
      <p:pic>
        <p:nvPicPr>
          <p:cNvPr id="5" name="内容占位符 4"/>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5936488" y="919550"/>
            <a:ext cx="3200400" cy="2847975"/>
          </a:xfrm>
        </p:spPr>
      </p:pic>
      <p:sp>
        <p:nvSpPr>
          <p:cNvPr id="4" name="文本占位符 3"/>
          <p:cNvSpPr>
            <a:spLocks noGrp="1"/>
          </p:cNvSpPr>
          <p:nvPr>
            <p:ph type="body" sz="half" idx="2"/>
          </p:nvPr>
        </p:nvSpPr>
        <p:spPr/>
        <p:txBody>
          <a:bodyPr/>
          <a:lstStyle/>
          <a:p>
            <a:r>
              <a:rPr lang="zh-CN" altLang="en-US" dirty="0"/>
              <a:t>和</a:t>
            </a:r>
            <a:r>
              <a:rPr lang="en-US" altLang="zh-CN" dirty="0"/>
              <a:t>Java</a:t>
            </a:r>
            <a:r>
              <a:rPr lang="zh-CN" altLang="en-US" dirty="0"/>
              <a:t>相差不大，其中</a:t>
            </a:r>
            <a:r>
              <a:rPr lang="en-US" altLang="zh-CN" dirty="0"/>
              <a:t>while</a:t>
            </a:r>
            <a:r>
              <a:rPr lang="zh-CN" altLang="en-US" dirty="0"/>
              <a:t>和</a:t>
            </a:r>
            <a:r>
              <a:rPr lang="en-US" altLang="zh-CN" dirty="0"/>
              <a:t>do…while</a:t>
            </a:r>
            <a:r>
              <a:rPr lang="zh-CN" altLang="en-US" dirty="0"/>
              <a:t>完全一致，仅</a:t>
            </a:r>
            <a:r>
              <a:rPr lang="en-US" altLang="zh-CN" dirty="0"/>
              <a:t>for</a:t>
            </a:r>
            <a:r>
              <a:rPr lang="zh-CN" altLang="en-US" dirty="0"/>
              <a:t>循环有一些差异。</a:t>
            </a:r>
            <a:endParaRPr lang="zh-CN" altLang="en-US" dirty="0"/>
          </a:p>
        </p:txBody>
      </p:sp>
      <p:sp>
        <p:nvSpPr>
          <p:cNvPr id="6" name="文本框 5"/>
          <p:cNvSpPr txBox="1"/>
          <p:nvPr/>
        </p:nvSpPr>
        <p:spPr>
          <a:xfrm>
            <a:off x="5936488" y="4338735"/>
            <a:ext cx="4541790" cy="738664"/>
          </a:xfrm>
          <a:prstGeom prst="rect">
            <a:avLst/>
          </a:prstGeom>
          <a:noFill/>
        </p:spPr>
        <p:txBody>
          <a:bodyPr wrap="square" rtlCol="0">
            <a:spAutoFit/>
          </a:bodyPr>
          <a:lstStyle/>
          <a:p>
            <a:r>
              <a:rPr lang="zh-CN" altLang="en-US" sz="1400" dirty="0"/>
              <a:t>有两个特异点，一个是</a:t>
            </a:r>
            <a:r>
              <a:rPr lang="en-US" altLang="zh-CN" sz="1400" dirty="0"/>
              <a:t>in</a:t>
            </a:r>
            <a:r>
              <a:rPr lang="zh-CN" altLang="en-US" sz="1400" dirty="0"/>
              <a:t>关键词，一个是</a:t>
            </a:r>
            <a:r>
              <a:rPr lang="en-US" altLang="zh-CN" sz="1400" dirty="0"/>
              <a:t>1..10;</a:t>
            </a:r>
            <a:endParaRPr lang="en-US" altLang="zh-CN" sz="1400" dirty="0"/>
          </a:p>
          <a:p>
            <a:r>
              <a:rPr lang="en-US" altLang="zh-CN" sz="1400" dirty="0"/>
              <a:t>in</a:t>
            </a:r>
            <a:r>
              <a:rPr lang="zh-CN" altLang="en-US" sz="1400" dirty="0"/>
              <a:t>用来检查一个值是否在区间内；</a:t>
            </a:r>
            <a:r>
              <a:rPr lang="en-US" altLang="zh-CN" sz="1400" dirty="0"/>
              <a:t>1..10</a:t>
            </a:r>
            <a:r>
              <a:rPr lang="zh-CN" altLang="en-US" sz="1400" dirty="0"/>
              <a:t>，表示</a:t>
            </a:r>
            <a:r>
              <a:rPr lang="en-US" altLang="zh-CN" sz="1400" dirty="0"/>
              <a:t>1</a:t>
            </a:r>
            <a:r>
              <a:rPr lang="zh-CN" altLang="en-US" sz="1400" dirty="0"/>
              <a:t>到</a:t>
            </a:r>
            <a:r>
              <a:rPr lang="en-US" altLang="zh-CN" sz="1400" dirty="0"/>
              <a:t>10</a:t>
            </a:r>
            <a:r>
              <a:rPr lang="zh-CN" altLang="en-US" sz="1400" dirty="0"/>
              <a:t>的一个闭区间，用集合表达</a:t>
            </a:r>
            <a:r>
              <a:rPr lang="en-US" altLang="zh-CN" sz="1400" dirty="0"/>
              <a:t>[1,10]</a:t>
            </a:r>
            <a:endParaRPr lang="zh-CN" altLang="en-US" sz="1400" dirty="0"/>
          </a:p>
        </p:txBody>
      </p:sp>
      <p:sp>
        <p:nvSpPr>
          <p:cNvPr id="7" name="文本框 6"/>
          <p:cNvSpPr txBox="1"/>
          <p:nvPr/>
        </p:nvSpPr>
        <p:spPr>
          <a:xfrm>
            <a:off x="5936488" y="5855602"/>
            <a:ext cx="4754828" cy="338554"/>
          </a:xfrm>
          <a:prstGeom prst="rect">
            <a:avLst/>
          </a:prstGeom>
          <a:noFill/>
        </p:spPr>
        <p:txBody>
          <a:bodyPr wrap="none" rtlCol="0">
            <a:spAutoFit/>
          </a:bodyPr>
          <a:lstStyle/>
          <a:p>
            <a:r>
              <a:rPr lang="zh-CN" altLang="en-US" sz="1600" dirty="0"/>
              <a:t>关于</a:t>
            </a:r>
            <a:r>
              <a:rPr lang="en-US" altLang="zh-CN" sz="1600" dirty="0"/>
              <a:t>for</a:t>
            </a:r>
            <a:r>
              <a:rPr lang="zh-CN" altLang="en-US" sz="1600" dirty="0"/>
              <a:t>循环还有更多高级的用法，详情请查阅资料</a:t>
            </a:r>
            <a:endParaRPr lang="zh-CN" altLang="en-US" sz="16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捕获异常</a:t>
            </a:r>
            <a:endParaRPr lang="zh-CN" altLang="en-US" dirty="0"/>
          </a:p>
        </p:txBody>
      </p:sp>
      <p:pic>
        <p:nvPicPr>
          <p:cNvPr id="5" name="内容占位符 4"/>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6001123" y="1781855"/>
            <a:ext cx="4638675" cy="3381375"/>
          </a:xfrm>
        </p:spPr>
      </p:pic>
      <p:sp>
        <p:nvSpPr>
          <p:cNvPr id="4" name="文本占位符 3"/>
          <p:cNvSpPr>
            <a:spLocks noGrp="1"/>
          </p:cNvSpPr>
          <p:nvPr>
            <p:ph type="body" sz="half" idx="2"/>
          </p:nvPr>
        </p:nvSpPr>
        <p:spPr/>
        <p:txBody>
          <a:bodyPr/>
          <a:lstStyle/>
          <a:p>
            <a:r>
              <a:rPr lang="zh-CN" altLang="en-US" dirty="0"/>
              <a:t>和</a:t>
            </a:r>
            <a:r>
              <a:rPr lang="en-US" altLang="zh-CN" dirty="0"/>
              <a:t>Java</a:t>
            </a:r>
            <a:r>
              <a:rPr lang="zh-CN" altLang="en-US" dirty="0"/>
              <a:t>中的用法十分相似，但是有两点不同，一个是</a:t>
            </a:r>
            <a:r>
              <a:rPr lang="en-US" altLang="zh-CN" dirty="0" err="1"/>
              <a:t>kotlin</a:t>
            </a:r>
            <a:r>
              <a:rPr lang="zh-CN" altLang="en-US" dirty="0"/>
              <a:t>并不要求在函数声明后面显式地写下</a:t>
            </a:r>
            <a:r>
              <a:rPr lang="en-US" altLang="zh-CN" dirty="0"/>
              <a:t>throws</a:t>
            </a:r>
            <a:r>
              <a:rPr lang="zh-CN" altLang="en-US" dirty="0"/>
              <a:t>语句；一个是在</a:t>
            </a:r>
            <a:r>
              <a:rPr lang="en-US" altLang="zh-CN" dirty="0" err="1"/>
              <a:t>Kotlin</a:t>
            </a:r>
            <a:r>
              <a:rPr lang="zh-CN" altLang="en-US" dirty="0"/>
              <a:t>中</a:t>
            </a:r>
            <a:r>
              <a:rPr lang="en-US" altLang="zh-CN" dirty="0"/>
              <a:t>try</a:t>
            </a:r>
            <a:r>
              <a:rPr lang="zh-CN" altLang="en-US" dirty="0"/>
              <a:t>可以作为表达式使用。</a:t>
            </a:r>
            <a:endParaRPr lang="zh-CN" altLang="en-US"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集合</a:t>
            </a:r>
            <a:endParaRPr lang="zh-CN" altLang="en-US" dirty="0"/>
          </a:p>
        </p:txBody>
      </p:sp>
      <p:pic>
        <p:nvPicPr>
          <p:cNvPr id="5" name="内容占位符 4"/>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5055293" y="1923935"/>
            <a:ext cx="6915918" cy="3030449"/>
          </a:xfrm>
        </p:spPr>
      </p:pic>
      <p:sp>
        <p:nvSpPr>
          <p:cNvPr id="4" name="文本占位符 3"/>
          <p:cNvSpPr>
            <a:spLocks noGrp="1"/>
          </p:cNvSpPr>
          <p:nvPr>
            <p:ph type="body" sz="half" idx="2"/>
          </p:nvPr>
        </p:nvSpPr>
        <p:spPr/>
        <p:txBody>
          <a:bodyPr/>
          <a:lstStyle/>
          <a:p>
            <a:r>
              <a:rPr lang="en-US" altLang="zh-CN" dirty="0" err="1"/>
              <a:t>Kotlin</a:t>
            </a:r>
            <a:r>
              <a:rPr lang="zh-CN" altLang="en-US" dirty="0"/>
              <a:t>没有自己的集合类，完全使用了</a:t>
            </a:r>
            <a:r>
              <a:rPr lang="en-US" altLang="zh-CN" dirty="0"/>
              <a:t>Java</a:t>
            </a:r>
            <a:r>
              <a:rPr lang="zh-CN" altLang="en-US" dirty="0"/>
              <a:t>标准的集合类，更加便于和</a:t>
            </a:r>
            <a:r>
              <a:rPr lang="en-US" altLang="zh-CN" dirty="0"/>
              <a:t>Java</a:t>
            </a:r>
            <a:r>
              <a:rPr lang="zh-CN" altLang="en-US" dirty="0"/>
              <a:t>交互，可以通过右图的方法创建一个集合。</a:t>
            </a:r>
            <a:endParaRPr lang="zh-CN" altLang="en-US"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命名参数</a:t>
            </a:r>
            <a:endParaRPr lang="zh-CN" altLang="en-US" dirty="0"/>
          </a:p>
        </p:txBody>
      </p:sp>
      <p:pic>
        <p:nvPicPr>
          <p:cNvPr id="5" name="内容占位符 4"/>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5088544" y="1298448"/>
            <a:ext cx="5195888" cy="2508359"/>
          </a:xfrm>
        </p:spPr>
      </p:pic>
      <p:sp>
        <p:nvSpPr>
          <p:cNvPr id="4" name="文本占位符 3"/>
          <p:cNvSpPr>
            <a:spLocks noGrp="1"/>
          </p:cNvSpPr>
          <p:nvPr>
            <p:ph type="body" sz="half" idx="2"/>
          </p:nvPr>
        </p:nvSpPr>
        <p:spPr/>
        <p:txBody>
          <a:bodyPr/>
          <a:lstStyle/>
          <a:p>
            <a:r>
              <a:rPr lang="zh-CN" altLang="en-US" dirty="0"/>
              <a:t>在函数调用的时候，我们常常会忘记参数列表该如何填写，或许我们可以通过智能</a:t>
            </a:r>
            <a:r>
              <a:rPr lang="en-US" altLang="zh-CN" dirty="0"/>
              <a:t>IDE</a:t>
            </a:r>
            <a:r>
              <a:rPr lang="zh-CN" altLang="en-US" dirty="0"/>
              <a:t>的提示进行输入；但是从函数调用的角度，仍然不够直观，我们无法从参数的值直接得知该参数的意义；</a:t>
            </a:r>
            <a:endParaRPr lang="en-US" altLang="zh-CN" dirty="0"/>
          </a:p>
          <a:p>
            <a:r>
              <a:rPr lang="zh-CN" altLang="en-US" dirty="0"/>
              <a:t>因此命名参数就派上了用场，在函数调用时对参数进行命名，大大提高了代码的可阅读性。</a:t>
            </a:r>
            <a:endParaRPr lang="zh-CN" altLang="en-US" dirty="0"/>
          </a:p>
        </p:txBody>
      </p:sp>
      <p:sp>
        <p:nvSpPr>
          <p:cNvPr id="6" name="文本框 5"/>
          <p:cNvSpPr txBox="1"/>
          <p:nvPr/>
        </p:nvSpPr>
        <p:spPr>
          <a:xfrm>
            <a:off x="5088544" y="4638502"/>
            <a:ext cx="4987636" cy="738664"/>
          </a:xfrm>
          <a:prstGeom prst="rect">
            <a:avLst/>
          </a:prstGeom>
          <a:noFill/>
        </p:spPr>
        <p:txBody>
          <a:bodyPr wrap="square" rtlCol="0">
            <a:spAutoFit/>
          </a:bodyPr>
          <a:lstStyle/>
          <a:p>
            <a:r>
              <a:rPr lang="zh-CN" altLang="en-US" sz="1400" dirty="0"/>
              <a:t>值得注意的是，命名参数的使用不必依照参数列表的顺序；如果按照参数填写，在中间某个位置用了命名参数，那么在它之后的所有参数都需要使用命名参数，这是为了避免混淆。</a:t>
            </a:r>
            <a:endParaRPr lang="zh-CN" altLang="en-US" sz="140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默认参数值</a:t>
            </a:r>
            <a:endParaRPr lang="zh-CN" altLang="en-US" dirty="0"/>
          </a:p>
        </p:txBody>
      </p:sp>
      <p:sp>
        <p:nvSpPr>
          <p:cNvPr id="4" name="文本占位符 3"/>
          <p:cNvSpPr>
            <a:spLocks noGrp="1"/>
          </p:cNvSpPr>
          <p:nvPr>
            <p:ph type="body" sz="half" idx="2"/>
          </p:nvPr>
        </p:nvSpPr>
        <p:spPr/>
        <p:txBody>
          <a:bodyPr/>
          <a:lstStyle/>
          <a:p>
            <a:r>
              <a:rPr lang="en-US" altLang="zh-CN" dirty="0"/>
              <a:t>Java</a:t>
            </a:r>
            <a:r>
              <a:rPr lang="zh-CN" altLang="en-US" dirty="0"/>
              <a:t>是不支持默认参的，在</a:t>
            </a:r>
            <a:r>
              <a:rPr lang="en-US" altLang="zh-CN" dirty="0"/>
              <a:t>Java</a:t>
            </a:r>
            <a:r>
              <a:rPr lang="zh-CN" altLang="en-US" dirty="0"/>
              <a:t>这通常使用重载解决，但是重载总是在重复代码，默认参数将很好的解决这个问题；</a:t>
            </a:r>
            <a:endParaRPr lang="zh-CN" altLang="en-US" dirty="0"/>
          </a:p>
        </p:txBody>
      </p:sp>
      <p:pic>
        <p:nvPicPr>
          <p:cNvPr id="7" name="内容占位符 6"/>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5078022" y="1114941"/>
            <a:ext cx="5195888" cy="2245136"/>
          </a:xfrm>
        </p:spPr>
      </p:pic>
      <p:sp>
        <p:nvSpPr>
          <p:cNvPr id="8" name="文本框 7"/>
          <p:cNvSpPr txBox="1"/>
          <p:nvPr/>
        </p:nvSpPr>
        <p:spPr>
          <a:xfrm>
            <a:off x="5078022" y="4577079"/>
            <a:ext cx="5113915" cy="830997"/>
          </a:xfrm>
          <a:prstGeom prst="rect">
            <a:avLst/>
          </a:prstGeom>
          <a:noFill/>
        </p:spPr>
        <p:txBody>
          <a:bodyPr wrap="square" rtlCol="0">
            <a:spAutoFit/>
          </a:bodyPr>
          <a:lstStyle/>
          <a:p>
            <a:r>
              <a:rPr lang="zh-CN" altLang="en-US" sz="1200" dirty="0"/>
              <a:t>由于</a:t>
            </a:r>
            <a:r>
              <a:rPr lang="en-US" altLang="zh-CN" sz="1200" dirty="0"/>
              <a:t>Java</a:t>
            </a:r>
            <a:r>
              <a:rPr lang="zh-CN" altLang="en-US" sz="1200" dirty="0"/>
              <a:t>是不支持默认参的，所以当你从</a:t>
            </a:r>
            <a:r>
              <a:rPr lang="en-US" altLang="zh-CN" sz="1200" dirty="0"/>
              <a:t>Java</a:t>
            </a:r>
            <a:r>
              <a:rPr lang="zh-CN" altLang="en-US" sz="1200" dirty="0"/>
              <a:t>中调用</a:t>
            </a:r>
            <a:r>
              <a:rPr lang="en-US" altLang="zh-CN" sz="1200" dirty="0" err="1"/>
              <a:t>Kotlin</a:t>
            </a:r>
            <a:r>
              <a:rPr lang="zh-CN" altLang="en-US" sz="1200" dirty="0"/>
              <a:t>函数时需要完整的指出所有的参数值；如果你想要调用的更加便利，请使用</a:t>
            </a:r>
            <a:r>
              <a:rPr lang="en-US" altLang="zh-CN" sz="1200" dirty="0"/>
              <a:t>@</a:t>
            </a:r>
            <a:r>
              <a:rPr lang="en-US" altLang="zh-CN" sz="1200" dirty="0" err="1"/>
              <a:t>JvmOverloads</a:t>
            </a:r>
            <a:r>
              <a:rPr lang="zh-CN" altLang="en-US" sz="1200" dirty="0"/>
              <a:t>注解函数，这个注解将会从最后一个参数开始省略每个参数进行重载。</a:t>
            </a:r>
            <a:endParaRPr lang="zh-CN" altLang="en-US" sz="120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顶层函数和属性（</a:t>
            </a:r>
            <a:r>
              <a:rPr lang="en-US" altLang="zh-CN" dirty="0"/>
              <a:t>1</a:t>
            </a:r>
            <a:r>
              <a:rPr lang="zh-CN" altLang="en-US" dirty="0"/>
              <a:t>）</a:t>
            </a:r>
            <a:endParaRPr lang="zh-CN" altLang="en-US" dirty="0"/>
          </a:p>
        </p:txBody>
      </p:sp>
      <p:pic>
        <p:nvPicPr>
          <p:cNvPr id="5" name="内容占位符 4"/>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5393646" y="478414"/>
            <a:ext cx="3438525" cy="3019425"/>
          </a:xfrm>
        </p:spPr>
      </p:pic>
      <p:sp>
        <p:nvSpPr>
          <p:cNvPr id="4" name="文本占位符 3"/>
          <p:cNvSpPr>
            <a:spLocks noGrp="1"/>
          </p:cNvSpPr>
          <p:nvPr>
            <p:ph type="body" sz="half" idx="2"/>
          </p:nvPr>
        </p:nvSpPr>
        <p:spPr/>
        <p:txBody>
          <a:bodyPr/>
          <a:lstStyle/>
          <a:p>
            <a:r>
              <a:rPr lang="zh-CN" altLang="en-US" dirty="0"/>
              <a:t>在项目中，我们常常会写一些工具类，这些类通常不保留任何状态，只是对外提供静态方法</a:t>
            </a:r>
            <a:endParaRPr lang="zh-CN" altLang="en-US" dirty="0"/>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77871" y="3600364"/>
            <a:ext cx="3454300" cy="2865132"/>
          </a:xfrm>
          <a:prstGeom prst="rect">
            <a:avLst/>
          </a:prstGeom>
        </p:spPr>
      </p:pic>
      <p:sp>
        <p:nvSpPr>
          <p:cNvPr id="7" name="文本框 6"/>
          <p:cNvSpPr txBox="1"/>
          <p:nvPr/>
        </p:nvSpPr>
        <p:spPr>
          <a:xfrm>
            <a:off x="9235440" y="3092532"/>
            <a:ext cx="2518757" cy="1015663"/>
          </a:xfrm>
          <a:prstGeom prst="rect">
            <a:avLst/>
          </a:prstGeom>
          <a:noFill/>
        </p:spPr>
        <p:txBody>
          <a:bodyPr wrap="square" rtlCol="0">
            <a:spAutoFit/>
          </a:bodyPr>
          <a:lstStyle/>
          <a:p>
            <a:r>
              <a:rPr lang="zh-CN" altLang="en-US" sz="1200" dirty="0"/>
              <a:t>我们在包</a:t>
            </a:r>
            <a:r>
              <a:rPr lang="en-US" altLang="zh-CN" sz="1200" dirty="0"/>
              <a:t>package1</a:t>
            </a:r>
            <a:r>
              <a:rPr lang="zh-CN" altLang="en-US" sz="1200" dirty="0"/>
              <a:t>的文件名为</a:t>
            </a:r>
            <a:r>
              <a:rPr lang="en-US" altLang="zh-CN" sz="1200" dirty="0" err="1"/>
              <a:t>Function.kt</a:t>
            </a:r>
            <a:r>
              <a:rPr lang="zh-CN" altLang="en-US" sz="1200" dirty="0"/>
              <a:t>的文件中定义了</a:t>
            </a:r>
            <a:r>
              <a:rPr lang="en-US" altLang="zh-CN" sz="1200" dirty="0"/>
              <a:t>test</a:t>
            </a:r>
            <a:r>
              <a:rPr lang="zh-CN" altLang="en-US" sz="1200" dirty="0"/>
              <a:t>方法；然后我们在包</a:t>
            </a:r>
            <a:r>
              <a:rPr lang="en-US" altLang="zh-CN" sz="1200" dirty="0"/>
              <a:t>package2</a:t>
            </a:r>
            <a:r>
              <a:rPr lang="zh-CN" altLang="en-US" sz="1200" dirty="0"/>
              <a:t>的文件名为</a:t>
            </a:r>
            <a:r>
              <a:rPr lang="en-US" altLang="zh-CN" sz="1200" dirty="0" err="1"/>
              <a:t>TopLevelFunction.kt</a:t>
            </a:r>
            <a:r>
              <a:rPr lang="zh-CN" altLang="en-US" sz="1200" dirty="0"/>
              <a:t>的文件中</a:t>
            </a:r>
            <a:r>
              <a:rPr lang="en-US" altLang="zh-CN" sz="1200" dirty="0"/>
              <a:t>import</a:t>
            </a:r>
            <a:r>
              <a:rPr lang="zh-CN" altLang="en-US" sz="1200" dirty="0"/>
              <a:t>这个函数并调用。</a:t>
            </a:r>
            <a:endParaRPr lang="zh-CN" altLang="en-US" sz="12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Kotlin</a:t>
            </a:r>
            <a:r>
              <a:rPr lang="zh-CN" altLang="en-US" dirty="0"/>
              <a:t>的诞生</a:t>
            </a:r>
            <a:endParaRPr lang="zh-CN" altLang="en-US" dirty="0"/>
          </a:p>
        </p:txBody>
      </p:sp>
      <p:sp>
        <p:nvSpPr>
          <p:cNvPr id="3" name="内容占位符 2"/>
          <p:cNvSpPr>
            <a:spLocks noGrp="1"/>
          </p:cNvSpPr>
          <p:nvPr>
            <p:ph idx="1"/>
          </p:nvPr>
        </p:nvSpPr>
        <p:spPr/>
        <p:txBody>
          <a:bodyPr/>
          <a:lstStyle/>
          <a:p>
            <a:r>
              <a:rPr lang="zh-CN" altLang="en-US" dirty="0"/>
              <a:t>一切新事物的诞生都是源于旧事物的不合理。</a:t>
            </a:r>
            <a:endParaRPr lang="en-US" altLang="zh-CN" dirty="0"/>
          </a:p>
          <a:p>
            <a:r>
              <a:rPr lang="zh-CN" altLang="en-US" dirty="0"/>
              <a:t>同样，由于</a:t>
            </a:r>
            <a:r>
              <a:rPr lang="en-US" altLang="zh-CN" dirty="0"/>
              <a:t>Java</a:t>
            </a:r>
            <a:r>
              <a:rPr lang="zh-CN" altLang="en-US" dirty="0"/>
              <a:t>的语法的繁琐和多种现代特性的不支持，促使了</a:t>
            </a:r>
            <a:r>
              <a:rPr lang="en-US" altLang="zh-CN" dirty="0" err="1"/>
              <a:t>Kotlin</a:t>
            </a:r>
            <a:r>
              <a:rPr lang="zh-CN" altLang="en-US" dirty="0"/>
              <a:t>的诞生。</a:t>
            </a:r>
            <a:endParaRPr lang="en-US" altLang="zh-CN" dirty="0"/>
          </a:p>
          <a:p>
            <a:r>
              <a:rPr lang="en-US" altLang="zh-CN" dirty="0" err="1"/>
              <a:t>Kotlin</a:t>
            </a:r>
            <a:r>
              <a:rPr lang="zh-CN" altLang="en-US" dirty="0"/>
              <a:t>由鼎鼎大名的</a:t>
            </a:r>
            <a:r>
              <a:rPr lang="en-US" altLang="zh-CN" dirty="0" err="1"/>
              <a:t>JetBrains</a:t>
            </a:r>
            <a:r>
              <a:rPr lang="zh-CN" altLang="en-US" dirty="0"/>
              <a:t>公司开发，身为优秀的</a:t>
            </a:r>
            <a:r>
              <a:rPr lang="en-US" altLang="zh-CN" dirty="0"/>
              <a:t>IDE</a:t>
            </a:r>
            <a:r>
              <a:rPr lang="zh-CN" altLang="en-US" dirty="0"/>
              <a:t>供应商，对开发者的需求十分了解。</a:t>
            </a:r>
            <a:endParaRPr lang="en-US" altLang="zh-CN" dirty="0"/>
          </a:p>
          <a:p>
            <a:r>
              <a:rPr lang="en-US" altLang="zh-CN" dirty="0" err="1"/>
              <a:t>Kotlin</a:t>
            </a:r>
            <a:r>
              <a:rPr lang="zh-CN" altLang="en-US" dirty="0"/>
              <a:t>以靠近俄罗斯圣彼得堡的一座岛屿命名：</a:t>
            </a:r>
            <a:r>
              <a:rPr lang="en-US" altLang="zh-CN" dirty="0" err="1"/>
              <a:t>Kotlin</a:t>
            </a:r>
            <a:r>
              <a:rPr lang="en-US" altLang="zh-CN" dirty="0"/>
              <a:t> island</a:t>
            </a:r>
            <a:r>
              <a:rPr lang="zh-CN" altLang="en-US" dirty="0"/>
              <a:t>。</a:t>
            </a:r>
            <a:endParaRPr lang="en-US" altLang="zh-CN" dirty="0"/>
          </a:p>
          <a:p>
            <a:r>
              <a:rPr lang="zh-CN" altLang="en-US" dirty="0"/>
              <a:t>于</a:t>
            </a:r>
            <a:r>
              <a:rPr lang="en-US" altLang="zh-CN" dirty="0"/>
              <a:t>2017</a:t>
            </a:r>
            <a:r>
              <a:rPr lang="zh-CN" altLang="en-US" dirty="0"/>
              <a:t>年</a:t>
            </a:r>
            <a:r>
              <a:rPr lang="en-US" altLang="zh-CN" dirty="0"/>
              <a:t>Google I/O</a:t>
            </a:r>
            <a:r>
              <a:rPr lang="zh-CN" altLang="en-US" dirty="0"/>
              <a:t>大会上成为</a:t>
            </a:r>
            <a:r>
              <a:rPr lang="en-US" altLang="zh-CN" dirty="0"/>
              <a:t>Android</a:t>
            </a:r>
            <a:r>
              <a:rPr lang="zh-CN" altLang="en-US" dirty="0"/>
              <a:t>官方开发语言。</a:t>
            </a:r>
            <a:endParaRPr lang="zh-CN" alt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333807" y="3474777"/>
            <a:ext cx="4017426" cy="2887230"/>
          </a:xfrm>
          <a:prstGeom prst="rect">
            <a:avLst/>
          </a:prstGeom>
        </p:spPr>
      </p:pic>
      <p:sp>
        <p:nvSpPr>
          <p:cNvPr id="2" name="标题 1"/>
          <p:cNvSpPr>
            <a:spLocks noGrp="1"/>
          </p:cNvSpPr>
          <p:nvPr>
            <p:ph type="title"/>
          </p:nvPr>
        </p:nvSpPr>
        <p:spPr/>
        <p:txBody>
          <a:bodyPr/>
          <a:lstStyle/>
          <a:p>
            <a:r>
              <a:rPr lang="zh-CN" altLang="en-US" dirty="0"/>
              <a:t>顶层函数和属性（</a:t>
            </a:r>
            <a:r>
              <a:rPr lang="en-US" altLang="zh-CN" dirty="0"/>
              <a:t>2</a:t>
            </a:r>
            <a:r>
              <a:rPr lang="zh-CN" altLang="en-US" dirty="0"/>
              <a:t>）</a:t>
            </a:r>
            <a:endParaRPr lang="zh-CN" altLang="en-US" dirty="0"/>
          </a:p>
        </p:txBody>
      </p:sp>
      <p:sp>
        <p:nvSpPr>
          <p:cNvPr id="4" name="文本占位符 3"/>
          <p:cNvSpPr>
            <a:spLocks noGrp="1"/>
          </p:cNvSpPr>
          <p:nvPr>
            <p:ph type="body" sz="half" idx="2"/>
          </p:nvPr>
        </p:nvSpPr>
        <p:spPr/>
        <p:txBody>
          <a:bodyPr/>
          <a:lstStyle/>
          <a:p>
            <a:r>
              <a:rPr lang="zh-CN" altLang="en-US" dirty="0"/>
              <a:t>又该如何在</a:t>
            </a:r>
            <a:r>
              <a:rPr lang="en-US" altLang="zh-CN" dirty="0"/>
              <a:t>Java</a:t>
            </a:r>
            <a:r>
              <a:rPr lang="zh-CN" altLang="en-US" dirty="0"/>
              <a:t>中调用</a:t>
            </a:r>
            <a:r>
              <a:rPr lang="en-US" altLang="zh-CN" dirty="0" err="1"/>
              <a:t>kotlin</a:t>
            </a:r>
            <a:r>
              <a:rPr lang="zh-CN" altLang="en-US" dirty="0"/>
              <a:t>所定义的顶层函数？</a:t>
            </a:r>
            <a:endParaRPr lang="zh-CN" altLang="en-US" dirty="0"/>
          </a:p>
        </p:txBody>
      </p:sp>
      <p:sp>
        <p:nvSpPr>
          <p:cNvPr id="5" name="文本框 4"/>
          <p:cNvSpPr txBox="1"/>
          <p:nvPr/>
        </p:nvSpPr>
        <p:spPr>
          <a:xfrm>
            <a:off x="9090706" y="2274448"/>
            <a:ext cx="2908870" cy="1200329"/>
          </a:xfrm>
          <a:prstGeom prst="rect">
            <a:avLst/>
          </a:prstGeom>
          <a:noFill/>
        </p:spPr>
        <p:txBody>
          <a:bodyPr wrap="square" rtlCol="0">
            <a:spAutoFit/>
          </a:bodyPr>
          <a:lstStyle/>
          <a:p>
            <a:r>
              <a:rPr lang="en-US" altLang="zh-CN" sz="1200" dirty="0"/>
              <a:t>JVM</a:t>
            </a:r>
            <a:r>
              <a:rPr lang="zh-CN" altLang="en-US" sz="1200" dirty="0"/>
              <a:t>只能执行类中的代码，顶层函数表面上并不从属于任何一个类，但是经过编译后，将会生成以文件名为类名的类，例如</a:t>
            </a:r>
            <a:r>
              <a:rPr lang="en-US" altLang="zh-CN" sz="1200" dirty="0" err="1"/>
              <a:t>Function.kt</a:t>
            </a:r>
            <a:r>
              <a:rPr lang="zh-CN" altLang="en-US" sz="1200" dirty="0"/>
              <a:t>，会被编译成</a:t>
            </a:r>
            <a:r>
              <a:rPr lang="en-US" altLang="zh-CN" sz="1200" dirty="0" err="1"/>
              <a:t>FunctionKt.class</a:t>
            </a:r>
            <a:r>
              <a:rPr lang="zh-CN" altLang="en-US" sz="1200" dirty="0"/>
              <a:t>，然后把顶层函数放进去。</a:t>
            </a:r>
            <a:endParaRPr lang="zh-CN" altLang="en-US" sz="1200" dirty="0"/>
          </a:p>
        </p:txBody>
      </p:sp>
      <p:pic>
        <p:nvPicPr>
          <p:cNvPr id="6" name="内容占位符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353398" y="155280"/>
            <a:ext cx="3438525" cy="3019425"/>
          </a:xfrm>
        </p:spPr>
      </p:pic>
      <p:sp>
        <p:nvSpPr>
          <p:cNvPr id="8" name="文本框 7"/>
          <p:cNvSpPr txBox="1"/>
          <p:nvPr/>
        </p:nvSpPr>
        <p:spPr>
          <a:xfrm>
            <a:off x="9833956" y="5062451"/>
            <a:ext cx="1261884" cy="276999"/>
          </a:xfrm>
          <a:prstGeom prst="rect">
            <a:avLst/>
          </a:prstGeom>
          <a:noFill/>
        </p:spPr>
        <p:txBody>
          <a:bodyPr wrap="none" rtlCol="0">
            <a:spAutoFit/>
          </a:bodyPr>
          <a:lstStyle/>
          <a:p>
            <a:r>
              <a:rPr lang="zh-CN" altLang="en-US" sz="1200" dirty="0"/>
              <a:t>调用方式如左图</a:t>
            </a:r>
            <a:endParaRPr lang="zh-CN" altLang="en-US" sz="120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扩展函数（</a:t>
            </a:r>
            <a:r>
              <a:rPr lang="en-US" altLang="zh-CN" dirty="0"/>
              <a:t>1</a:t>
            </a:r>
            <a:r>
              <a:rPr lang="zh-CN" altLang="en-US" dirty="0"/>
              <a:t>）</a:t>
            </a:r>
            <a:endParaRPr lang="zh-CN" altLang="en-US" dirty="0"/>
          </a:p>
        </p:txBody>
      </p:sp>
      <p:sp>
        <p:nvSpPr>
          <p:cNvPr id="4" name="文本占位符 3"/>
          <p:cNvSpPr>
            <a:spLocks noGrp="1"/>
          </p:cNvSpPr>
          <p:nvPr>
            <p:ph type="body" sz="half" idx="2"/>
          </p:nvPr>
        </p:nvSpPr>
        <p:spPr/>
        <p:txBody>
          <a:bodyPr/>
          <a:lstStyle/>
          <a:p>
            <a:r>
              <a:rPr lang="zh-CN" altLang="en-US" dirty="0"/>
              <a:t>给别人的类添加方法；在开发过程中，常常会出现某一个方法和一个类的联系极为紧密，但是我们又无法修改这个类的源码，因此我们只能把这个方法放到一个不合适的类中，然后接收关系紧密的类的实例作为参数。</a:t>
            </a:r>
            <a:endParaRPr lang="en-US" altLang="zh-CN" dirty="0"/>
          </a:p>
          <a:p>
            <a:r>
              <a:rPr lang="zh-CN" altLang="en-US" dirty="0"/>
              <a:t>扩展函数解决了这个问题；</a:t>
            </a:r>
            <a:endParaRPr lang="zh-CN" altLang="en-US" dirty="0"/>
          </a:p>
        </p:txBody>
      </p:sp>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099252" y="467850"/>
            <a:ext cx="4886325" cy="2314575"/>
          </a:xfrm>
          <a:prstGeom prst="rect">
            <a:avLst/>
          </a:prstGeom>
        </p:spPr>
      </p:pic>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99252" y="3357879"/>
            <a:ext cx="3114675" cy="2667000"/>
          </a:xfrm>
          <a:prstGeom prst="rect">
            <a:avLst/>
          </a:prstGeom>
        </p:spPr>
      </p:pic>
      <p:sp>
        <p:nvSpPr>
          <p:cNvPr id="7" name="文本框 6"/>
          <p:cNvSpPr txBox="1"/>
          <p:nvPr/>
        </p:nvSpPr>
        <p:spPr>
          <a:xfrm>
            <a:off x="8537171" y="3732415"/>
            <a:ext cx="3208713" cy="830997"/>
          </a:xfrm>
          <a:prstGeom prst="rect">
            <a:avLst/>
          </a:prstGeom>
          <a:noFill/>
        </p:spPr>
        <p:txBody>
          <a:bodyPr wrap="square" rtlCol="0">
            <a:spAutoFit/>
          </a:bodyPr>
          <a:lstStyle/>
          <a:p>
            <a:r>
              <a:rPr lang="zh-CN" altLang="en-US" sz="1200" dirty="0"/>
              <a:t>上图为</a:t>
            </a:r>
            <a:r>
              <a:rPr lang="en-US" altLang="zh-CN" sz="1200" dirty="0"/>
              <a:t>String</a:t>
            </a:r>
            <a:r>
              <a:rPr lang="zh-CN" altLang="en-US" sz="1200" dirty="0"/>
              <a:t>类定义了一个名为</a:t>
            </a:r>
            <a:r>
              <a:rPr lang="en-US" altLang="zh-CN" sz="1200" dirty="0"/>
              <a:t>hello</a:t>
            </a:r>
            <a:r>
              <a:rPr lang="zh-CN" altLang="en-US" sz="1200" dirty="0"/>
              <a:t>扩展函数；扩展函数并不会自动在全局生效，你需要使用</a:t>
            </a:r>
            <a:r>
              <a:rPr lang="en-US" altLang="zh-CN" sz="1200" dirty="0"/>
              <a:t>import</a:t>
            </a:r>
            <a:r>
              <a:rPr lang="zh-CN" altLang="en-US" sz="1200" dirty="0"/>
              <a:t>语法将其导入，然后就可以像调用成员函数一样调用</a:t>
            </a:r>
            <a:r>
              <a:rPr lang="en-US" altLang="zh-CN" sz="1200" dirty="0"/>
              <a:t>hello</a:t>
            </a:r>
            <a:r>
              <a:rPr lang="zh-CN" altLang="en-US" sz="1200" dirty="0"/>
              <a:t>函数。</a:t>
            </a:r>
            <a:endParaRPr lang="zh-CN" altLang="en-US" sz="120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扩展函数（</a:t>
            </a:r>
            <a:r>
              <a:rPr lang="en-US" altLang="zh-CN" dirty="0"/>
              <a:t>2</a:t>
            </a:r>
            <a:r>
              <a:rPr lang="zh-CN" altLang="en-US" dirty="0"/>
              <a:t>）</a:t>
            </a:r>
            <a:endParaRPr lang="zh-CN" altLang="en-US" dirty="0"/>
          </a:p>
        </p:txBody>
      </p:sp>
      <p:sp>
        <p:nvSpPr>
          <p:cNvPr id="4" name="文本占位符 3"/>
          <p:cNvSpPr>
            <a:spLocks noGrp="1"/>
          </p:cNvSpPr>
          <p:nvPr>
            <p:ph type="body" sz="half" idx="2"/>
          </p:nvPr>
        </p:nvSpPr>
        <p:spPr/>
        <p:txBody>
          <a:bodyPr/>
          <a:lstStyle/>
          <a:p>
            <a:r>
              <a:rPr lang="zh-CN" altLang="en-US" dirty="0"/>
              <a:t>如何在</a:t>
            </a:r>
            <a:r>
              <a:rPr lang="en-US" altLang="zh-CN" dirty="0"/>
              <a:t>Java</a:t>
            </a:r>
            <a:r>
              <a:rPr lang="zh-CN" altLang="en-US" dirty="0"/>
              <a:t>中调用扩展函数？</a:t>
            </a:r>
            <a:endParaRPr lang="en-US" altLang="zh-CN" dirty="0"/>
          </a:p>
          <a:p>
            <a:r>
              <a:rPr lang="zh-CN" altLang="en-US" dirty="0"/>
              <a:t>扩展函数无非就是静态函数的一个高效的语法糖，本质上它还是包裹在某一个类中的静态函数。</a:t>
            </a:r>
            <a:endParaRPr lang="zh-CN" altLang="en-US" dirty="0"/>
          </a:p>
        </p:txBody>
      </p:sp>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099252" y="467850"/>
            <a:ext cx="4886325" cy="2314575"/>
          </a:xfrm>
          <a:prstGeom prst="rect">
            <a:avLst/>
          </a:prstGeom>
        </p:spPr>
      </p:pic>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99252" y="3068348"/>
            <a:ext cx="4800600" cy="3381375"/>
          </a:xfrm>
          <a:prstGeom prst="rect">
            <a:avLst/>
          </a:prstGeom>
        </p:spPr>
      </p:pic>
      <p:sp>
        <p:nvSpPr>
          <p:cNvPr id="7" name="文本框 6"/>
          <p:cNvSpPr txBox="1"/>
          <p:nvPr/>
        </p:nvSpPr>
        <p:spPr>
          <a:xfrm>
            <a:off x="10158153" y="4447309"/>
            <a:ext cx="1745672" cy="646331"/>
          </a:xfrm>
          <a:prstGeom prst="rect">
            <a:avLst/>
          </a:prstGeom>
          <a:noFill/>
        </p:spPr>
        <p:txBody>
          <a:bodyPr wrap="square" rtlCol="0">
            <a:spAutoFit/>
          </a:bodyPr>
          <a:lstStyle/>
          <a:p>
            <a:r>
              <a:rPr lang="zh-CN" altLang="en-US" sz="1200" dirty="0"/>
              <a:t>在</a:t>
            </a:r>
            <a:r>
              <a:rPr lang="en-US" altLang="zh-CN" sz="1200" dirty="0"/>
              <a:t>Java</a:t>
            </a:r>
            <a:r>
              <a:rPr lang="zh-CN" altLang="en-US" sz="1200" dirty="0"/>
              <a:t>中调用时，同样需要接收</a:t>
            </a:r>
            <a:r>
              <a:rPr lang="en-US" altLang="zh-CN" sz="1200" dirty="0"/>
              <a:t>String</a:t>
            </a:r>
            <a:r>
              <a:rPr lang="zh-CN" altLang="en-US" sz="1200" dirty="0"/>
              <a:t>实例作为参数。</a:t>
            </a:r>
            <a:endParaRPr lang="zh-CN" altLang="en-US" sz="1200"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扩展函数（</a:t>
            </a:r>
            <a:r>
              <a:rPr lang="en-US" altLang="zh-CN" dirty="0"/>
              <a:t>3</a:t>
            </a:r>
            <a:r>
              <a:rPr lang="zh-CN" altLang="en-US" dirty="0"/>
              <a:t>）</a:t>
            </a:r>
            <a:endParaRPr lang="zh-CN" altLang="en-US" dirty="0"/>
          </a:p>
        </p:txBody>
      </p:sp>
      <p:sp>
        <p:nvSpPr>
          <p:cNvPr id="3" name="内容占位符 2"/>
          <p:cNvSpPr>
            <a:spLocks noGrp="1"/>
          </p:cNvSpPr>
          <p:nvPr>
            <p:ph idx="1"/>
          </p:nvPr>
        </p:nvSpPr>
        <p:spPr/>
        <p:txBody>
          <a:bodyPr/>
          <a:lstStyle/>
          <a:p>
            <a:r>
              <a:rPr lang="zh-CN" altLang="en-US" dirty="0"/>
              <a:t>扩展函数不能访问私有或者受保护的成员。</a:t>
            </a:r>
            <a:endParaRPr lang="en-US" altLang="zh-CN" dirty="0"/>
          </a:p>
          <a:p>
            <a:r>
              <a:rPr lang="zh-CN" altLang="en-US" dirty="0"/>
              <a:t>在</a:t>
            </a:r>
            <a:r>
              <a:rPr lang="en-US" altLang="zh-CN" dirty="0"/>
              <a:t>Java</a:t>
            </a:r>
            <a:r>
              <a:rPr lang="zh-CN" altLang="en-US" dirty="0"/>
              <a:t>中调用扩展函数时，第一个参数必定是扩展类的实例。</a:t>
            </a:r>
            <a:endParaRPr lang="en-US" altLang="zh-CN" dirty="0"/>
          </a:p>
          <a:p>
            <a:r>
              <a:rPr lang="zh-CN" altLang="en-US" dirty="0"/>
              <a:t>扩展函数无法被重写。</a:t>
            </a:r>
            <a:endParaRPr lang="en-US" altLang="zh-CN" dirty="0"/>
          </a:p>
          <a:p>
            <a:r>
              <a:rPr lang="zh-CN" altLang="en-US" dirty="0"/>
              <a:t>扩展函数并不是类的一部分，它是声明在类之外的。</a:t>
            </a:r>
            <a:endParaRPr lang="zh-CN" altLang="en-US"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可变参数</a:t>
            </a:r>
            <a:endParaRPr lang="zh-CN" altLang="en-US" dirty="0"/>
          </a:p>
        </p:txBody>
      </p:sp>
      <p:pic>
        <p:nvPicPr>
          <p:cNvPr id="5" name="内容占位符 4"/>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5463439" y="1637173"/>
            <a:ext cx="4562475" cy="2314575"/>
          </a:xfrm>
        </p:spPr>
      </p:pic>
      <p:sp>
        <p:nvSpPr>
          <p:cNvPr id="4" name="文本占位符 3"/>
          <p:cNvSpPr>
            <a:spLocks noGrp="1"/>
          </p:cNvSpPr>
          <p:nvPr>
            <p:ph type="body" sz="half" idx="2"/>
          </p:nvPr>
        </p:nvSpPr>
        <p:spPr/>
        <p:txBody>
          <a:bodyPr/>
          <a:lstStyle/>
          <a:p>
            <a:r>
              <a:rPr lang="zh-CN" altLang="en-US" dirty="0"/>
              <a:t>让函数支持任意数量的参数，</a:t>
            </a:r>
            <a:r>
              <a:rPr lang="en-US" altLang="zh-CN" dirty="0" err="1"/>
              <a:t>kotlin</a:t>
            </a:r>
            <a:r>
              <a:rPr lang="zh-CN" altLang="en-US" dirty="0"/>
              <a:t>同样支持可变参数，但是语法和</a:t>
            </a:r>
            <a:r>
              <a:rPr lang="en-US" altLang="zh-CN" dirty="0"/>
              <a:t>Java</a:t>
            </a:r>
            <a:r>
              <a:rPr lang="zh-CN" altLang="en-US" dirty="0"/>
              <a:t>稍有不同，</a:t>
            </a:r>
            <a:r>
              <a:rPr lang="en-US" altLang="zh-CN" dirty="0" err="1"/>
              <a:t>Kotlin</a:t>
            </a:r>
            <a:r>
              <a:rPr lang="zh-CN" altLang="en-US" dirty="0"/>
              <a:t>使用</a:t>
            </a:r>
            <a:r>
              <a:rPr lang="en-US" altLang="zh-CN" dirty="0" err="1"/>
              <a:t>vararg</a:t>
            </a:r>
            <a:r>
              <a:rPr lang="zh-CN" altLang="en-US" dirty="0"/>
              <a:t>关键词修饰参数名，而</a:t>
            </a:r>
            <a:r>
              <a:rPr lang="en-US" altLang="zh-CN" dirty="0"/>
              <a:t>Java</a:t>
            </a:r>
            <a:r>
              <a:rPr lang="zh-CN" altLang="en-US" dirty="0"/>
              <a:t>用三个点表示可变参；</a:t>
            </a:r>
            <a:endParaRPr lang="zh-CN" altLang="en-US" dirty="0"/>
          </a:p>
        </p:txBody>
      </p:sp>
      <p:sp>
        <p:nvSpPr>
          <p:cNvPr id="6" name="文本框 5"/>
          <p:cNvSpPr txBox="1"/>
          <p:nvPr/>
        </p:nvSpPr>
        <p:spPr>
          <a:xfrm>
            <a:off x="5577840" y="4729942"/>
            <a:ext cx="3648756" cy="276999"/>
          </a:xfrm>
          <a:prstGeom prst="rect">
            <a:avLst/>
          </a:prstGeom>
          <a:noFill/>
        </p:spPr>
        <p:txBody>
          <a:bodyPr wrap="none" rtlCol="0">
            <a:spAutoFit/>
          </a:bodyPr>
          <a:lstStyle/>
          <a:p>
            <a:r>
              <a:rPr lang="zh-CN" altLang="en-US" sz="1200" dirty="0"/>
              <a:t>这是</a:t>
            </a:r>
            <a:r>
              <a:rPr lang="en-US" altLang="zh-CN" sz="1200" dirty="0" err="1"/>
              <a:t>listOf</a:t>
            </a:r>
            <a:r>
              <a:rPr lang="zh-CN" altLang="en-US" sz="1200" dirty="0"/>
              <a:t>函数在苦衷的声明，写明了</a:t>
            </a:r>
            <a:r>
              <a:rPr lang="en-US" altLang="zh-CN" sz="1200" dirty="0" err="1"/>
              <a:t>vararg</a:t>
            </a:r>
            <a:r>
              <a:rPr lang="zh-CN" altLang="en-US" sz="1200" dirty="0"/>
              <a:t>关键字</a:t>
            </a:r>
            <a:endParaRPr lang="zh-CN" altLang="en-US" sz="1200"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000" dirty="0"/>
              <a:t>中缀调用和解构声明（</a:t>
            </a:r>
            <a:r>
              <a:rPr lang="en-US" altLang="zh-CN" sz="2000" dirty="0"/>
              <a:t>1</a:t>
            </a:r>
            <a:r>
              <a:rPr lang="zh-CN" altLang="en-US" sz="2000" dirty="0"/>
              <a:t>）</a:t>
            </a:r>
            <a:endParaRPr lang="zh-CN" altLang="en-US" sz="2000" dirty="0"/>
          </a:p>
        </p:txBody>
      </p:sp>
      <p:sp>
        <p:nvSpPr>
          <p:cNvPr id="4" name="文本占位符 3"/>
          <p:cNvSpPr>
            <a:spLocks noGrp="1"/>
          </p:cNvSpPr>
          <p:nvPr>
            <p:ph type="body" sz="half" idx="2"/>
          </p:nvPr>
        </p:nvSpPr>
        <p:spPr/>
        <p:txBody>
          <a:bodyPr/>
          <a:lstStyle/>
          <a:p>
            <a:r>
              <a:rPr lang="zh-CN" altLang="en-US" dirty="0"/>
              <a:t>对于键值对的特殊用法</a:t>
            </a:r>
            <a:endParaRPr lang="zh-CN" altLang="en-US" dirty="0"/>
          </a:p>
        </p:txBody>
      </p:sp>
      <p:pic>
        <p:nvPicPr>
          <p:cNvPr id="5" name="内容占位符 4"/>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5138420" y="852522"/>
            <a:ext cx="5195888" cy="2276758"/>
          </a:xfrm>
        </p:spPr>
      </p:pic>
      <p:sp>
        <p:nvSpPr>
          <p:cNvPr id="6" name="文本框 5"/>
          <p:cNvSpPr txBox="1"/>
          <p:nvPr/>
        </p:nvSpPr>
        <p:spPr>
          <a:xfrm>
            <a:off x="5138420" y="3524596"/>
            <a:ext cx="6341801" cy="276999"/>
          </a:xfrm>
          <a:prstGeom prst="rect">
            <a:avLst/>
          </a:prstGeom>
          <a:noFill/>
        </p:spPr>
        <p:txBody>
          <a:bodyPr wrap="none" rtlCol="0">
            <a:spAutoFit/>
          </a:bodyPr>
          <a:lstStyle/>
          <a:p>
            <a:r>
              <a:rPr lang="zh-CN" altLang="en-US" sz="1200" dirty="0"/>
              <a:t>可以看到</a:t>
            </a:r>
            <a:r>
              <a:rPr lang="en-US" altLang="zh-CN" sz="1200" dirty="0"/>
              <a:t>1 to “one”</a:t>
            </a:r>
            <a:r>
              <a:rPr lang="zh-CN" altLang="en-US" sz="1200" dirty="0"/>
              <a:t>的特殊用法，这里的</a:t>
            </a:r>
            <a:r>
              <a:rPr lang="en-US" altLang="zh-CN" sz="1200" dirty="0"/>
              <a:t>to</a:t>
            </a:r>
            <a:r>
              <a:rPr lang="zh-CN" altLang="en-US" sz="1200" dirty="0"/>
              <a:t>并不是内置的结构，而是一种特殊的函数调用；</a:t>
            </a:r>
            <a:endParaRPr lang="zh-CN" altLang="en-US" sz="1200" dirty="0"/>
          </a:p>
        </p:txBody>
      </p:sp>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38420" y="3861089"/>
            <a:ext cx="5286375" cy="1962150"/>
          </a:xfrm>
          <a:prstGeom prst="rect">
            <a:avLst/>
          </a:prstGeom>
        </p:spPr>
      </p:pic>
      <p:sp>
        <p:nvSpPr>
          <p:cNvPr id="8" name="文本框 7"/>
          <p:cNvSpPr txBox="1"/>
          <p:nvPr/>
        </p:nvSpPr>
        <p:spPr>
          <a:xfrm>
            <a:off x="5138420" y="6093230"/>
            <a:ext cx="5985164" cy="276999"/>
          </a:xfrm>
          <a:prstGeom prst="rect">
            <a:avLst/>
          </a:prstGeom>
          <a:noFill/>
        </p:spPr>
        <p:txBody>
          <a:bodyPr wrap="square" rtlCol="0">
            <a:spAutoFit/>
          </a:bodyPr>
          <a:lstStyle/>
          <a:p>
            <a:r>
              <a:rPr lang="zh-CN" altLang="en-US" sz="1200" dirty="0"/>
              <a:t>将会返回一个</a:t>
            </a:r>
            <a:r>
              <a:rPr lang="en-US" altLang="zh-CN" sz="1200" dirty="0"/>
              <a:t>Pair</a:t>
            </a:r>
            <a:r>
              <a:rPr lang="zh-CN" altLang="en-US" sz="1200" dirty="0"/>
              <a:t>对象，表示一对元素；</a:t>
            </a:r>
            <a:endParaRPr lang="zh-CN" altLang="en-US" sz="1200"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中缀调用和解构声明（</a:t>
            </a:r>
            <a:r>
              <a:rPr lang="en-US" altLang="zh-CN" dirty="0"/>
              <a:t>2</a:t>
            </a:r>
            <a:r>
              <a:rPr lang="zh-CN" altLang="en-US" dirty="0"/>
              <a:t>）</a:t>
            </a:r>
            <a:endParaRPr lang="zh-CN" altLang="en-US" dirty="0"/>
          </a:p>
        </p:txBody>
      </p:sp>
      <p:pic>
        <p:nvPicPr>
          <p:cNvPr id="5" name="内容占位符 4"/>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5404903" y="491663"/>
            <a:ext cx="3914775" cy="1962150"/>
          </a:xfrm>
        </p:spPr>
      </p:pic>
      <p:sp>
        <p:nvSpPr>
          <p:cNvPr id="4" name="文本占位符 3"/>
          <p:cNvSpPr>
            <a:spLocks noGrp="1"/>
          </p:cNvSpPr>
          <p:nvPr>
            <p:ph type="body" sz="half" idx="2"/>
          </p:nvPr>
        </p:nvSpPr>
        <p:spPr/>
        <p:txBody>
          <a:bodyPr/>
          <a:lstStyle/>
          <a:p>
            <a:r>
              <a:rPr lang="zh-CN" altLang="en-US" dirty="0"/>
              <a:t>解构声明常常用来初始化变量</a:t>
            </a:r>
            <a:endParaRPr lang="zh-CN" altLang="en-US" dirty="0"/>
          </a:p>
        </p:txBody>
      </p:sp>
      <p:sp>
        <p:nvSpPr>
          <p:cNvPr id="6" name="文本框 5"/>
          <p:cNvSpPr txBox="1"/>
          <p:nvPr/>
        </p:nvSpPr>
        <p:spPr>
          <a:xfrm>
            <a:off x="5404902" y="2757100"/>
            <a:ext cx="3988479" cy="276999"/>
          </a:xfrm>
          <a:prstGeom prst="rect">
            <a:avLst/>
          </a:prstGeom>
          <a:noFill/>
        </p:spPr>
        <p:txBody>
          <a:bodyPr wrap="square" rtlCol="0">
            <a:spAutoFit/>
          </a:bodyPr>
          <a:lstStyle/>
          <a:p>
            <a:r>
              <a:rPr lang="zh-CN" altLang="en-US" sz="1200" dirty="0"/>
              <a:t>上述语句，将</a:t>
            </a:r>
            <a:r>
              <a:rPr lang="en-US" altLang="zh-CN" sz="1200" dirty="0"/>
              <a:t>1</a:t>
            </a:r>
            <a:r>
              <a:rPr lang="zh-CN" altLang="en-US" sz="1200" dirty="0"/>
              <a:t>赋给了</a:t>
            </a:r>
            <a:r>
              <a:rPr lang="en-US" altLang="zh-CN" sz="1200" dirty="0"/>
              <a:t>number</a:t>
            </a:r>
            <a:r>
              <a:rPr lang="zh-CN" altLang="en-US" sz="1200" dirty="0"/>
              <a:t>，将</a:t>
            </a:r>
            <a:r>
              <a:rPr lang="en-US" altLang="zh-CN" sz="1200" dirty="0"/>
              <a:t>”one”</a:t>
            </a:r>
            <a:r>
              <a:rPr lang="zh-CN" altLang="en-US" sz="1200" dirty="0"/>
              <a:t>赋给了</a:t>
            </a:r>
            <a:r>
              <a:rPr lang="en-US" altLang="zh-CN" sz="1200" dirty="0"/>
              <a:t>name</a:t>
            </a:r>
            <a:endParaRPr lang="zh-CN" altLang="en-US" sz="1200" dirty="0"/>
          </a:p>
        </p:txBody>
      </p:sp>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04902" y="3419791"/>
            <a:ext cx="5362575" cy="2314575"/>
          </a:xfrm>
          <a:prstGeom prst="rect">
            <a:avLst/>
          </a:prstGeom>
        </p:spPr>
      </p:pic>
      <p:sp>
        <p:nvSpPr>
          <p:cNvPr id="8" name="文本框 7"/>
          <p:cNvSpPr txBox="1"/>
          <p:nvPr/>
        </p:nvSpPr>
        <p:spPr>
          <a:xfrm>
            <a:off x="5404902" y="6024879"/>
            <a:ext cx="5559585" cy="276999"/>
          </a:xfrm>
          <a:prstGeom prst="rect">
            <a:avLst/>
          </a:prstGeom>
          <a:noFill/>
        </p:spPr>
        <p:txBody>
          <a:bodyPr wrap="square" rtlCol="0">
            <a:spAutoFit/>
          </a:bodyPr>
          <a:lstStyle/>
          <a:p>
            <a:r>
              <a:rPr lang="zh-CN" altLang="en-US" sz="1200" dirty="0"/>
              <a:t>上述代码有着更加实用的场景，同时从迭代器中获取序号和值；</a:t>
            </a:r>
            <a:endParaRPr lang="zh-CN" altLang="en-US" sz="1200"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字符串的处理</a:t>
            </a:r>
            <a:endParaRPr lang="zh-CN" altLang="en-US" dirty="0"/>
          </a:p>
        </p:txBody>
      </p:sp>
      <p:pic>
        <p:nvPicPr>
          <p:cNvPr id="5" name="内容占位符 4"/>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5070922" y="657917"/>
            <a:ext cx="5048250" cy="1962150"/>
          </a:xfrm>
        </p:spPr>
      </p:pic>
      <p:sp>
        <p:nvSpPr>
          <p:cNvPr id="4" name="文本占位符 3"/>
          <p:cNvSpPr>
            <a:spLocks noGrp="1"/>
          </p:cNvSpPr>
          <p:nvPr>
            <p:ph type="body" sz="half" idx="2"/>
          </p:nvPr>
        </p:nvSpPr>
        <p:spPr/>
        <p:txBody>
          <a:bodyPr/>
          <a:lstStyle/>
          <a:p>
            <a:r>
              <a:rPr lang="zh-CN" altLang="en-US" dirty="0"/>
              <a:t>分割字符串</a:t>
            </a:r>
            <a:endParaRPr lang="en-US" altLang="zh-CN" dirty="0"/>
          </a:p>
          <a:p>
            <a:r>
              <a:rPr lang="zh-CN" altLang="en-US" dirty="0"/>
              <a:t>在</a:t>
            </a:r>
            <a:r>
              <a:rPr lang="en-US" altLang="zh-CN" dirty="0"/>
              <a:t>Java</a:t>
            </a:r>
            <a:r>
              <a:rPr lang="zh-CN" altLang="en-US" dirty="0"/>
              <a:t>中</a:t>
            </a:r>
            <a:r>
              <a:rPr lang="en-US" altLang="zh-CN" dirty="0"/>
              <a:t>split</a:t>
            </a:r>
            <a:r>
              <a:rPr lang="zh-CN" altLang="en-US" dirty="0"/>
              <a:t>函数接收一个</a:t>
            </a:r>
            <a:r>
              <a:rPr lang="en-US" altLang="zh-CN" dirty="0"/>
              <a:t>String</a:t>
            </a:r>
            <a:r>
              <a:rPr lang="zh-CN" altLang="en-US" dirty="0"/>
              <a:t>参数作为正则表达式，这通常是令人疑惑的；在</a:t>
            </a:r>
            <a:r>
              <a:rPr lang="en-US" altLang="zh-CN" dirty="0" err="1"/>
              <a:t>kotlin</a:t>
            </a:r>
            <a:r>
              <a:rPr lang="zh-CN" altLang="en-US" dirty="0"/>
              <a:t>中这将更加明确，参数需要显式的转化成</a:t>
            </a:r>
            <a:r>
              <a:rPr lang="en-US" altLang="zh-CN" dirty="0"/>
              <a:t>Regex</a:t>
            </a:r>
            <a:r>
              <a:rPr lang="zh-CN" altLang="en-US" dirty="0"/>
              <a:t>类型才会调用正则匹配，否则就是普通的文本切割；</a:t>
            </a:r>
            <a:endParaRPr lang="zh-CN" altLang="en-US" dirty="0"/>
          </a:p>
        </p:txBody>
      </p:sp>
      <p:sp>
        <p:nvSpPr>
          <p:cNvPr id="6" name="文本框 5"/>
          <p:cNvSpPr txBox="1"/>
          <p:nvPr/>
        </p:nvSpPr>
        <p:spPr>
          <a:xfrm>
            <a:off x="5411586" y="5212079"/>
            <a:ext cx="6399414" cy="461665"/>
          </a:xfrm>
          <a:prstGeom prst="rect">
            <a:avLst/>
          </a:prstGeom>
          <a:noFill/>
        </p:spPr>
        <p:txBody>
          <a:bodyPr wrap="square" rtlCol="0">
            <a:spAutoFit/>
          </a:bodyPr>
          <a:lstStyle/>
          <a:p>
            <a:r>
              <a:rPr lang="zh-CN" altLang="en-US" sz="1200" dirty="0"/>
              <a:t>上面的两条语句是完全等价的，都是将字符分割成了三个</a:t>
            </a:r>
            <a:r>
              <a:rPr lang="en-US" altLang="zh-CN" sz="1200" dirty="0"/>
              <a:t>”123”</a:t>
            </a:r>
            <a:r>
              <a:rPr lang="zh-CN" altLang="en-US" sz="1200" dirty="0"/>
              <a:t>，只不过一个是使用的正则，一个是普通的字符串分割</a:t>
            </a:r>
            <a:endParaRPr lang="zh-CN" altLang="en-US" sz="1200" dirty="0"/>
          </a:p>
        </p:txBody>
      </p:sp>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70922" y="2788747"/>
            <a:ext cx="4476750" cy="1962150"/>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三重引号</a:t>
            </a:r>
            <a:endParaRPr lang="zh-CN" altLang="en-US" dirty="0"/>
          </a:p>
        </p:txBody>
      </p:sp>
      <p:pic>
        <p:nvPicPr>
          <p:cNvPr id="5" name="内容占位符 4"/>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5347580" y="470101"/>
            <a:ext cx="4162425" cy="3019425"/>
          </a:xfrm>
        </p:spPr>
      </p:pic>
      <p:sp>
        <p:nvSpPr>
          <p:cNvPr id="4" name="文本占位符 3"/>
          <p:cNvSpPr>
            <a:spLocks noGrp="1"/>
          </p:cNvSpPr>
          <p:nvPr>
            <p:ph type="body" sz="half" idx="2"/>
          </p:nvPr>
        </p:nvSpPr>
        <p:spPr/>
        <p:txBody>
          <a:bodyPr/>
          <a:lstStyle/>
          <a:p>
            <a:r>
              <a:rPr lang="zh-CN" altLang="en-US" dirty="0"/>
              <a:t>在编写正则表达式时，常常要防范各种字符的转义，稍有不慎，就会产生错误；三重引号，将会解决这个问题；</a:t>
            </a:r>
            <a:endParaRPr lang="zh-CN" altLang="en-US" dirty="0"/>
          </a:p>
        </p:txBody>
      </p:sp>
      <p:sp>
        <p:nvSpPr>
          <p:cNvPr id="6" name="文本框 5"/>
          <p:cNvSpPr txBox="1"/>
          <p:nvPr/>
        </p:nvSpPr>
        <p:spPr>
          <a:xfrm>
            <a:off x="5478087" y="4073236"/>
            <a:ext cx="4588626" cy="646331"/>
          </a:xfrm>
          <a:prstGeom prst="rect">
            <a:avLst/>
          </a:prstGeom>
          <a:noFill/>
        </p:spPr>
        <p:txBody>
          <a:bodyPr wrap="square" rtlCol="0">
            <a:spAutoFit/>
          </a:bodyPr>
          <a:lstStyle/>
          <a:p>
            <a:r>
              <a:rPr lang="zh-CN" altLang="en-US" sz="1200" dirty="0"/>
              <a:t>在上图中我们想把字符串分割成</a:t>
            </a:r>
            <a:r>
              <a:rPr lang="en-US" altLang="zh-CN" sz="1200" dirty="0" err="1"/>
              <a:t>dir</a:t>
            </a:r>
            <a:r>
              <a:rPr lang="zh-CN" altLang="en-US" sz="1200" dirty="0"/>
              <a:t>、</a:t>
            </a:r>
            <a:r>
              <a:rPr lang="en-US" altLang="zh-CN" sz="1200" dirty="0"/>
              <a:t>name</a:t>
            </a:r>
            <a:r>
              <a:rPr lang="zh-CN" altLang="en-US" sz="1200" dirty="0"/>
              <a:t>和</a:t>
            </a:r>
            <a:r>
              <a:rPr lang="en-US" altLang="zh-CN" sz="1200" dirty="0" err="1"/>
              <a:t>ext</a:t>
            </a:r>
            <a:r>
              <a:rPr lang="zh-CN" altLang="en-US" sz="1200" dirty="0"/>
              <a:t>三个部分，使用三重引号，就可以写成如上形式；不用担心任何字符串的转义，可以使用</a:t>
            </a:r>
            <a:r>
              <a:rPr lang="en-US" altLang="zh-CN" sz="1200" dirty="0"/>
              <a:t>\.</a:t>
            </a:r>
            <a:r>
              <a:rPr lang="zh-CN" altLang="en-US" sz="1200" dirty="0"/>
              <a:t>而不是</a:t>
            </a:r>
            <a:r>
              <a:rPr lang="en-US" altLang="zh-CN" sz="1200" dirty="0"/>
              <a:t>\\.</a:t>
            </a:r>
            <a:endParaRPr lang="zh-CN" altLang="en-US" sz="1200"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局部函数</a:t>
            </a:r>
            <a:endParaRPr lang="zh-CN" altLang="en-US" dirty="0"/>
          </a:p>
        </p:txBody>
      </p:sp>
      <p:pic>
        <p:nvPicPr>
          <p:cNvPr id="5" name="内容占位符 4"/>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5659134" y="428538"/>
            <a:ext cx="3838575" cy="3019425"/>
          </a:xfrm>
        </p:spPr>
      </p:pic>
      <p:sp>
        <p:nvSpPr>
          <p:cNvPr id="4" name="文本占位符 3"/>
          <p:cNvSpPr>
            <a:spLocks noGrp="1"/>
          </p:cNvSpPr>
          <p:nvPr>
            <p:ph type="body" sz="half" idx="2"/>
          </p:nvPr>
        </p:nvSpPr>
        <p:spPr/>
        <p:txBody>
          <a:bodyPr/>
          <a:lstStyle/>
          <a:p>
            <a:r>
              <a:rPr lang="zh-CN" altLang="en-US" dirty="0"/>
              <a:t>在一个函数内部可能会有相似的逻辑代码，我们可以将它提取出来成为一个新的函数，但是有时一个新的成员函数并不是必要的，因为这个新的函数只会在一个成员函数中出现；因此我们可以在函数中定义一个函数，然后在函数内部使用它</a:t>
            </a:r>
            <a:endParaRPr lang="zh-CN" altLang="en-US" dirty="0"/>
          </a:p>
        </p:txBody>
      </p:sp>
      <p:sp>
        <p:nvSpPr>
          <p:cNvPr id="6" name="文本框 5"/>
          <p:cNvSpPr txBox="1"/>
          <p:nvPr/>
        </p:nvSpPr>
        <p:spPr>
          <a:xfrm>
            <a:off x="5793971" y="4181302"/>
            <a:ext cx="4887884" cy="461665"/>
          </a:xfrm>
          <a:prstGeom prst="rect">
            <a:avLst/>
          </a:prstGeom>
          <a:noFill/>
        </p:spPr>
        <p:txBody>
          <a:bodyPr wrap="square" rtlCol="0">
            <a:spAutoFit/>
          </a:bodyPr>
          <a:lstStyle/>
          <a:p>
            <a:r>
              <a:rPr lang="zh-CN" altLang="en-US" sz="1200" dirty="0"/>
              <a:t>可以看到在</a:t>
            </a:r>
            <a:r>
              <a:rPr lang="en-US" altLang="zh-CN" sz="1200" dirty="0"/>
              <a:t>main</a:t>
            </a:r>
            <a:r>
              <a:rPr lang="zh-CN" altLang="en-US" sz="1200" dirty="0"/>
              <a:t>函数中定义了一个</a:t>
            </a:r>
            <a:r>
              <a:rPr lang="en-US" altLang="zh-CN" sz="1200" dirty="0"/>
              <a:t>test</a:t>
            </a:r>
            <a:r>
              <a:rPr lang="zh-CN" altLang="en-US" sz="1200" dirty="0"/>
              <a:t>方法，并且在定义后调用了这个函数，查看终端可以看到字符被打印出来。</a:t>
            </a:r>
            <a:endParaRPr lang="zh-CN" altLang="en-US" sz="1200" dirty="0"/>
          </a:p>
        </p:txBody>
      </p:sp>
      <p:pic>
        <p:nvPicPr>
          <p:cNvPr id="7" name="图片 6"/>
          <p:cNvPicPr>
            <a:picLocks noChangeAspect="1"/>
          </p:cNvPicPr>
          <p:nvPr/>
        </p:nvPicPr>
        <p:blipFill>
          <a:blip r:embed="rId2"/>
          <a:stretch>
            <a:fillRect/>
          </a:stretch>
        </p:blipFill>
        <p:spPr>
          <a:xfrm>
            <a:off x="5552198" y="5089098"/>
            <a:ext cx="5371429" cy="1019048"/>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Kotlin</a:t>
            </a:r>
            <a:r>
              <a:rPr lang="zh-CN" altLang="en-US" dirty="0"/>
              <a:t>主要特征</a:t>
            </a:r>
            <a:endParaRPr lang="zh-CN" altLang="en-US" dirty="0"/>
          </a:p>
        </p:txBody>
      </p:sp>
      <p:sp>
        <p:nvSpPr>
          <p:cNvPr id="3" name="内容占位符 2"/>
          <p:cNvSpPr>
            <a:spLocks noGrp="1"/>
          </p:cNvSpPr>
          <p:nvPr>
            <p:ph idx="1"/>
          </p:nvPr>
        </p:nvSpPr>
        <p:spPr/>
        <p:txBody>
          <a:bodyPr/>
          <a:lstStyle/>
          <a:p>
            <a:r>
              <a:rPr lang="zh-CN" altLang="en-US" dirty="0"/>
              <a:t>目标平台：服务端、</a:t>
            </a:r>
            <a:r>
              <a:rPr lang="en-US" altLang="zh-CN" dirty="0"/>
              <a:t>Android</a:t>
            </a:r>
            <a:r>
              <a:rPr lang="zh-CN" altLang="en-US" dirty="0"/>
              <a:t>及任何</a:t>
            </a:r>
            <a:r>
              <a:rPr lang="en-US" altLang="zh-CN" dirty="0"/>
              <a:t>Java</a:t>
            </a:r>
            <a:r>
              <a:rPr lang="zh-CN" altLang="en-US" dirty="0"/>
              <a:t>运行的地方</a:t>
            </a:r>
            <a:endParaRPr lang="en-US" altLang="zh-CN" dirty="0"/>
          </a:p>
          <a:p>
            <a:r>
              <a:rPr lang="zh-CN" altLang="en-US" dirty="0"/>
              <a:t>静态类型语言</a:t>
            </a:r>
            <a:endParaRPr lang="en-US" altLang="zh-CN" dirty="0"/>
          </a:p>
          <a:p>
            <a:r>
              <a:rPr lang="zh-CN" altLang="en-US" dirty="0"/>
              <a:t>函数式编程和面向对象</a:t>
            </a:r>
            <a:endParaRPr lang="en-US" altLang="zh-CN" dirty="0"/>
          </a:p>
          <a:p>
            <a:r>
              <a:rPr lang="zh-CN" altLang="en-US" dirty="0"/>
              <a:t>免费且开源</a:t>
            </a:r>
            <a:endParaRPr lang="zh-CN" altLang="en-US"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接口（</a:t>
            </a:r>
            <a:r>
              <a:rPr lang="en-US" altLang="zh-CN" dirty="0"/>
              <a:t>1</a:t>
            </a:r>
            <a:r>
              <a:rPr lang="zh-CN" altLang="en-US" dirty="0"/>
              <a:t>）</a:t>
            </a:r>
            <a:endParaRPr lang="zh-CN" altLang="en-US" dirty="0"/>
          </a:p>
        </p:txBody>
      </p:sp>
      <p:pic>
        <p:nvPicPr>
          <p:cNvPr id="5" name="内容占位符 4"/>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5403604" y="406336"/>
            <a:ext cx="4000500" cy="3381375"/>
          </a:xfrm>
        </p:spPr>
      </p:pic>
      <p:sp>
        <p:nvSpPr>
          <p:cNvPr id="4" name="文本占位符 3"/>
          <p:cNvSpPr>
            <a:spLocks noGrp="1"/>
          </p:cNvSpPr>
          <p:nvPr>
            <p:ph type="body" sz="half" idx="2"/>
          </p:nvPr>
        </p:nvSpPr>
        <p:spPr/>
        <p:txBody>
          <a:bodyPr/>
          <a:lstStyle/>
          <a:p>
            <a:r>
              <a:rPr lang="zh-CN" altLang="en-US" dirty="0"/>
              <a:t>同</a:t>
            </a:r>
            <a:r>
              <a:rPr lang="en-US" altLang="zh-CN" dirty="0"/>
              <a:t>Java</a:t>
            </a:r>
            <a:r>
              <a:rPr lang="zh-CN" altLang="en-US" dirty="0"/>
              <a:t>一样，</a:t>
            </a:r>
            <a:r>
              <a:rPr lang="en-US" altLang="zh-CN" dirty="0" err="1"/>
              <a:t>Kotlin</a:t>
            </a:r>
            <a:r>
              <a:rPr lang="zh-CN" altLang="en-US" dirty="0"/>
              <a:t>使用</a:t>
            </a:r>
            <a:r>
              <a:rPr lang="en-US" altLang="zh-CN" dirty="0"/>
              <a:t>interface</a:t>
            </a:r>
            <a:r>
              <a:rPr lang="zh-CN" altLang="en-US" dirty="0"/>
              <a:t>关键词声明一个接口；与此同时，和</a:t>
            </a:r>
            <a:r>
              <a:rPr lang="en-US" altLang="zh-CN" dirty="0"/>
              <a:t>Java 8 </a:t>
            </a:r>
            <a:r>
              <a:rPr lang="zh-CN" altLang="en-US" dirty="0"/>
              <a:t>一样，</a:t>
            </a:r>
            <a:r>
              <a:rPr lang="en-US" altLang="zh-CN" dirty="0" err="1"/>
              <a:t>Kotlin</a:t>
            </a:r>
            <a:r>
              <a:rPr lang="zh-CN" altLang="en-US" dirty="0"/>
              <a:t>同样可以为接口提供默认实现。（</a:t>
            </a:r>
            <a:r>
              <a:rPr lang="en-US" altLang="zh-CN" dirty="0"/>
              <a:t>Java 8 </a:t>
            </a:r>
            <a:r>
              <a:rPr lang="zh-CN" altLang="en-US" dirty="0"/>
              <a:t>中需要使用</a:t>
            </a:r>
            <a:r>
              <a:rPr lang="en-US" altLang="zh-CN" dirty="0"/>
              <a:t>default</a:t>
            </a:r>
            <a:r>
              <a:rPr lang="zh-CN" altLang="en-US" dirty="0"/>
              <a:t>修饰函数）</a:t>
            </a:r>
            <a:endParaRPr lang="zh-CN" altLang="en-US" dirty="0"/>
          </a:p>
        </p:txBody>
      </p:sp>
      <p:sp>
        <p:nvSpPr>
          <p:cNvPr id="6" name="文本框 5"/>
          <p:cNvSpPr txBox="1"/>
          <p:nvPr/>
        </p:nvSpPr>
        <p:spPr>
          <a:xfrm>
            <a:off x="5478087" y="4281055"/>
            <a:ext cx="4563688" cy="646331"/>
          </a:xfrm>
          <a:prstGeom prst="rect">
            <a:avLst/>
          </a:prstGeom>
          <a:noFill/>
        </p:spPr>
        <p:txBody>
          <a:bodyPr wrap="square" rtlCol="0">
            <a:spAutoFit/>
          </a:bodyPr>
          <a:lstStyle/>
          <a:p>
            <a:r>
              <a:rPr lang="zh-CN" altLang="en-US" sz="1200" dirty="0"/>
              <a:t>可以看到上述代码声明了</a:t>
            </a:r>
            <a:r>
              <a:rPr lang="en-US" altLang="zh-CN" sz="1200" dirty="0"/>
              <a:t>Clickable</a:t>
            </a:r>
            <a:r>
              <a:rPr lang="zh-CN" altLang="en-US" sz="1200" dirty="0"/>
              <a:t>接口，在</a:t>
            </a:r>
            <a:r>
              <a:rPr lang="en-US" altLang="zh-CN" sz="1200" dirty="0"/>
              <a:t>Button</a:t>
            </a:r>
            <a:r>
              <a:rPr lang="zh-CN" altLang="en-US" sz="1200" dirty="0"/>
              <a:t>类中实现了该接口，在</a:t>
            </a:r>
            <a:r>
              <a:rPr lang="en-US" altLang="zh-CN" sz="1200" dirty="0" err="1"/>
              <a:t>Kotlin</a:t>
            </a:r>
            <a:r>
              <a:rPr lang="zh-CN" altLang="en-US" sz="1200" dirty="0"/>
              <a:t>中使用冒号代替</a:t>
            </a:r>
            <a:r>
              <a:rPr lang="en-US" altLang="zh-CN" sz="1200" dirty="0"/>
              <a:t>Java</a:t>
            </a:r>
            <a:r>
              <a:rPr lang="zh-CN" altLang="en-US" sz="1200" dirty="0"/>
              <a:t>中的</a:t>
            </a:r>
            <a:r>
              <a:rPr lang="en-US" altLang="zh-CN" sz="1200" dirty="0"/>
              <a:t>extends</a:t>
            </a:r>
            <a:r>
              <a:rPr lang="zh-CN" altLang="en-US" sz="1200" dirty="0"/>
              <a:t>和</a:t>
            </a:r>
            <a:r>
              <a:rPr lang="en-US" altLang="zh-CN" sz="1200" dirty="0"/>
              <a:t>implements</a:t>
            </a:r>
            <a:r>
              <a:rPr lang="zh-CN" altLang="en-US" sz="1200" dirty="0"/>
              <a:t>，强制使用</a:t>
            </a:r>
            <a:r>
              <a:rPr lang="en-US" altLang="zh-CN" sz="1200" dirty="0"/>
              <a:t>override</a:t>
            </a:r>
            <a:r>
              <a:rPr lang="zh-CN" altLang="en-US" sz="1200" dirty="0"/>
              <a:t>标记实现的方法。</a:t>
            </a:r>
            <a:endParaRPr lang="zh-CN" altLang="en-US" sz="1200"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接口（</a:t>
            </a:r>
            <a:r>
              <a:rPr lang="en-US" altLang="zh-CN" dirty="0"/>
              <a:t>2</a:t>
            </a:r>
            <a:r>
              <a:rPr lang="zh-CN" altLang="en-US" dirty="0"/>
              <a:t>）</a:t>
            </a:r>
            <a:endParaRPr lang="zh-CN" altLang="en-US" dirty="0"/>
          </a:p>
        </p:txBody>
      </p:sp>
      <p:sp>
        <p:nvSpPr>
          <p:cNvPr id="4" name="文本占位符 3"/>
          <p:cNvSpPr>
            <a:spLocks noGrp="1"/>
          </p:cNvSpPr>
          <p:nvPr>
            <p:ph type="body" sz="half" idx="4294967295"/>
          </p:nvPr>
        </p:nvSpPr>
        <p:spPr>
          <a:xfrm>
            <a:off x="3266902" y="969264"/>
            <a:ext cx="2792413" cy="704088"/>
          </a:xfrm>
        </p:spPr>
        <p:txBody>
          <a:bodyPr/>
          <a:lstStyle/>
          <a:p>
            <a:pPr marL="0" indent="0">
              <a:buNone/>
            </a:pPr>
            <a:r>
              <a:rPr lang="zh-CN" altLang="en-US" dirty="0">
                <a:solidFill>
                  <a:schemeClr val="bg2"/>
                </a:solidFill>
              </a:rPr>
              <a:t>多个接口声明同一函数造成的冲突</a:t>
            </a:r>
            <a:endParaRPr lang="zh-CN" altLang="en-US" dirty="0">
              <a:solidFill>
                <a:schemeClr val="bg2"/>
              </a:solidFill>
            </a:endParaRPr>
          </a:p>
        </p:txBody>
      </p:sp>
      <p:pic>
        <p:nvPicPr>
          <p:cNvPr id="5" name="内容占位符 4"/>
          <p:cNvPicPr>
            <a:picLocks noGrp="1" noChangeAspect="1"/>
          </p:cNvPicPr>
          <p:nvPr>
            <p:ph idx="4294967295"/>
          </p:nvPr>
        </p:nvPicPr>
        <p:blipFill>
          <a:blip r:embed="rId1">
            <a:extLst>
              <a:ext uri="{28A0092B-C50C-407E-A947-70E740481C1C}">
                <a14:useLocalDpi xmlns:a14="http://schemas.microsoft.com/office/drawing/2010/main" val="0"/>
              </a:ext>
            </a:extLst>
          </a:blip>
          <a:stretch>
            <a:fillRect/>
          </a:stretch>
        </p:blipFill>
        <p:spPr>
          <a:xfrm>
            <a:off x="456738" y="2104795"/>
            <a:ext cx="3987800" cy="4572000"/>
          </a:xfrm>
        </p:spPr>
      </p:pic>
      <p:sp>
        <p:nvSpPr>
          <p:cNvPr id="6" name="文本框 5"/>
          <p:cNvSpPr txBox="1"/>
          <p:nvPr/>
        </p:nvSpPr>
        <p:spPr>
          <a:xfrm>
            <a:off x="4729942" y="2668385"/>
            <a:ext cx="1487978" cy="1754326"/>
          </a:xfrm>
          <a:prstGeom prst="rect">
            <a:avLst/>
          </a:prstGeom>
          <a:noFill/>
        </p:spPr>
        <p:txBody>
          <a:bodyPr wrap="square" rtlCol="0">
            <a:spAutoFit/>
          </a:bodyPr>
          <a:lstStyle/>
          <a:p>
            <a:r>
              <a:rPr lang="zh-CN" altLang="en-US" sz="1200" dirty="0"/>
              <a:t>在左图中，声明了两个接口，这两个接口都为</a:t>
            </a:r>
            <a:r>
              <a:rPr lang="en-US" altLang="zh-CN" sz="1200" dirty="0" err="1"/>
              <a:t>showOff</a:t>
            </a:r>
            <a:r>
              <a:rPr lang="zh-CN" altLang="en-US" sz="1200" dirty="0"/>
              <a:t>函数提供了默认实现，那么当</a:t>
            </a:r>
            <a:r>
              <a:rPr lang="en-US" altLang="zh-CN" sz="1200" dirty="0"/>
              <a:t>Button</a:t>
            </a:r>
            <a:r>
              <a:rPr lang="zh-CN" altLang="en-US" sz="1200" dirty="0"/>
              <a:t>实例调用</a:t>
            </a:r>
            <a:r>
              <a:rPr lang="en-US" altLang="zh-CN" sz="1200" dirty="0" err="1"/>
              <a:t>showOff</a:t>
            </a:r>
            <a:r>
              <a:rPr lang="zh-CN" altLang="en-US" sz="1200" dirty="0"/>
              <a:t>方法时，究竟哪个接口的实现会被调用呢？？</a:t>
            </a:r>
            <a:endParaRPr lang="zh-CN" altLang="en-US" sz="1200" dirty="0"/>
          </a:p>
        </p:txBody>
      </p:sp>
      <p:sp>
        <p:nvSpPr>
          <p:cNvPr id="7" name="文本框 6"/>
          <p:cNvSpPr txBox="1"/>
          <p:nvPr/>
        </p:nvSpPr>
        <p:spPr>
          <a:xfrm>
            <a:off x="4854633" y="4746567"/>
            <a:ext cx="1097280" cy="830997"/>
          </a:xfrm>
          <a:prstGeom prst="rect">
            <a:avLst/>
          </a:prstGeom>
          <a:noFill/>
        </p:spPr>
        <p:txBody>
          <a:bodyPr wrap="square" rtlCol="0">
            <a:spAutoFit/>
          </a:bodyPr>
          <a:lstStyle/>
          <a:p>
            <a:r>
              <a:rPr lang="zh-CN" altLang="en-US" sz="1200" dirty="0"/>
              <a:t>答案是没有一个函数会被调用，会直接编译错误。</a:t>
            </a:r>
            <a:endParaRPr lang="zh-CN" altLang="en-US" sz="1200" dirty="0"/>
          </a:p>
        </p:txBody>
      </p:sp>
      <p:pic>
        <p:nvPicPr>
          <p:cNvPr id="8" name="图片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03324" y="2438170"/>
            <a:ext cx="4400550" cy="3905250"/>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zh-CN" altLang="en-US" dirty="0"/>
              <a:t>类（</a:t>
            </a:r>
            <a:r>
              <a:rPr lang="en-US" altLang="zh-CN" dirty="0"/>
              <a:t>1</a:t>
            </a:r>
            <a:r>
              <a:rPr lang="zh-CN" altLang="en-US" dirty="0"/>
              <a:t>）</a:t>
            </a:r>
            <a:endParaRPr lang="zh-CN" altLang="en-US" dirty="0"/>
          </a:p>
        </p:txBody>
      </p:sp>
      <p:graphicFrame>
        <p:nvGraphicFramePr>
          <p:cNvPr id="9" name="内容占位符 8"/>
          <p:cNvGraphicFramePr>
            <a:graphicFrameLocks noGrp="1"/>
          </p:cNvGraphicFramePr>
          <p:nvPr>
            <p:ph idx="1"/>
          </p:nvPr>
        </p:nvGraphicFramePr>
        <p:xfrm>
          <a:off x="5346238" y="2681315"/>
          <a:ext cx="6233391" cy="2001520"/>
        </p:xfrm>
        <a:graphic>
          <a:graphicData uri="http://schemas.openxmlformats.org/drawingml/2006/table">
            <a:tbl>
              <a:tblPr firstRow="1" bandRow="1">
                <a:tableStyleId>{5C22544A-7EE6-4342-B048-85BDC9FD1C3A}</a:tableStyleId>
              </a:tblPr>
              <a:tblGrid>
                <a:gridCol w="2077797"/>
                <a:gridCol w="2077797"/>
                <a:gridCol w="2077797"/>
              </a:tblGrid>
              <a:tr h="370840">
                <a:tc>
                  <a:txBody>
                    <a:bodyPr/>
                    <a:lstStyle/>
                    <a:p>
                      <a:r>
                        <a:rPr lang="zh-CN" altLang="en-US" dirty="0"/>
                        <a:t>修饰符</a:t>
                      </a:r>
                      <a:endParaRPr lang="zh-CN" altLang="en-US" dirty="0"/>
                    </a:p>
                  </a:txBody>
                  <a:tcPr/>
                </a:tc>
                <a:tc>
                  <a:txBody>
                    <a:bodyPr/>
                    <a:lstStyle/>
                    <a:p>
                      <a:r>
                        <a:rPr lang="zh-CN" altLang="en-US" dirty="0"/>
                        <a:t>相关成员</a:t>
                      </a:r>
                      <a:endParaRPr lang="zh-CN" altLang="en-US" dirty="0"/>
                    </a:p>
                  </a:txBody>
                  <a:tcPr/>
                </a:tc>
                <a:tc>
                  <a:txBody>
                    <a:bodyPr/>
                    <a:lstStyle/>
                    <a:p>
                      <a:r>
                        <a:rPr lang="zh-CN" altLang="en-US" dirty="0"/>
                        <a:t>备注</a:t>
                      </a:r>
                      <a:endParaRPr lang="zh-CN" altLang="en-US" dirty="0"/>
                    </a:p>
                  </a:txBody>
                  <a:tcPr/>
                </a:tc>
              </a:tr>
              <a:tr h="370840">
                <a:tc>
                  <a:txBody>
                    <a:bodyPr/>
                    <a:lstStyle/>
                    <a:p>
                      <a:r>
                        <a:rPr lang="en-US" altLang="zh-CN" dirty="0"/>
                        <a:t>final</a:t>
                      </a:r>
                      <a:endParaRPr lang="zh-CN" altLang="en-US" dirty="0"/>
                    </a:p>
                  </a:txBody>
                  <a:tcPr/>
                </a:tc>
                <a:tc>
                  <a:txBody>
                    <a:bodyPr/>
                    <a:lstStyle/>
                    <a:p>
                      <a:r>
                        <a:rPr lang="zh-CN" altLang="en-US" sz="1400" dirty="0"/>
                        <a:t>不能被重写</a:t>
                      </a:r>
                      <a:endParaRPr lang="zh-CN" altLang="en-US" sz="1400" dirty="0"/>
                    </a:p>
                  </a:txBody>
                  <a:tcPr/>
                </a:tc>
                <a:tc>
                  <a:txBody>
                    <a:bodyPr/>
                    <a:lstStyle/>
                    <a:p>
                      <a:r>
                        <a:rPr lang="zh-CN" altLang="en-US" sz="1400" baseline="0" dirty="0"/>
                        <a:t>类和类中成员默认使用</a:t>
                      </a:r>
                      <a:endParaRPr lang="zh-CN" altLang="en-US" sz="1400" baseline="0" dirty="0"/>
                    </a:p>
                  </a:txBody>
                  <a:tcPr/>
                </a:tc>
              </a:tr>
              <a:tr h="370840">
                <a:tc>
                  <a:txBody>
                    <a:bodyPr/>
                    <a:lstStyle/>
                    <a:p>
                      <a:r>
                        <a:rPr lang="en-US" altLang="zh-CN" dirty="0"/>
                        <a:t>open</a:t>
                      </a:r>
                      <a:endParaRPr lang="zh-CN" altLang="en-US" dirty="0"/>
                    </a:p>
                  </a:txBody>
                  <a:tcPr/>
                </a:tc>
                <a:tc>
                  <a:txBody>
                    <a:bodyPr/>
                    <a:lstStyle/>
                    <a:p>
                      <a:r>
                        <a:rPr lang="zh-CN" altLang="en-US" sz="1400" dirty="0"/>
                        <a:t>可以被重写</a:t>
                      </a:r>
                      <a:endParaRPr lang="zh-CN" altLang="en-US" sz="1400" dirty="0"/>
                    </a:p>
                  </a:txBody>
                  <a:tcPr/>
                </a:tc>
                <a:tc>
                  <a:txBody>
                    <a:bodyPr/>
                    <a:lstStyle/>
                    <a:p>
                      <a:r>
                        <a:rPr lang="zh-CN" altLang="en-US" sz="1400" dirty="0"/>
                        <a:t>需要明确表明</a:t>
                      </a:r>
                      <a:endParaRPr lang="zh-CN" altLang="en-US" sz="1400" dirty="0"/>
                    </a:p>
                  </a:txBody>
                  <a:tcPr/>
                </a:tc>
              </a:tr>
              <a:tr h="370840">
                <a:tc>
                  <a:txBody>
                    <a:bodyPr/>
                    <a:lstStyle/>
                    <a:p>
                      <a:r>
                        <a:rPr lang="en-US" altLang="zh-CN" dirty="0"/>
                        <a:t>abstract</a:t>
                      </a:r>
                      <a:endParaRPr lang="zh-CN" altLang="en-US" dirty="0"/>
                    </a:p>
                  </a:txBody>
                  <a:tcPr/>
                </a:tc>
                <a:tc>
                  <a:txBody>
                    <a:bodyPr/>
                    <a:lstStyle/>
                    <a:p>
                      <a:r>
                        <a:rPr lang="zh-CN" altLang="en-US" sz="1400" dirty="0"/>
                        <a:t>必须被重写</a:t>
                      </a:r>
                      <a:endParaRPr lang="zh-CN" altLang="en-US" sz="1400" dirty="0"/>
                    </a:p>
                  </a:txBody>
                  <a:tcPr/>
                </a:tc>
                <a:tc>
                  <a:txBody>
                    <a:bodyPr/>
                    <a:lstStyle/>
                    <a:p>
                      <a:r>
                        <a:rPr lang="zh-CN" altLang="en-US" sz="1400" dirty="0"/>
                        <a:t>只能在抽象类中使用</a:t>
                      </a:r>
                      <a:endParaRPr lang="zh-CN" altLang="en-US" sz="1400" dirty="0"/>
                    </a:p>
                  </a:txBody>
                  <a:tcPr/>
                </a:tc>
              </a:tr>
              <a:tr h="370840">
                <a:tc>
                  <a:txBody>
                    <a:bodyPr/>
                    <a:lstStyle/>
                    <a:p>
                      <a:r>
                        <a:rPr lang="en-US" altLang="zh-CN" dirty="0"/>
                        <a:t>override</a:t>
                      </a:r>
                      <a:endParaRPr lang="zh-CN" altLang="en-US" dirty="0"/>
                    </a:p>
                  </a:txBody>
                  <a:tcPr/>
                </a:tc>
                <a:tc>
                  <a:txBody>
                    <a:bodyPr/>
                    <a:lstStyle/>
                    <a:p>
                      <a:r>
                        <a:rPr lang="zh-CN" altLang="en-US" sz="1400" dirty="0"/>
                        <a:t>重写父类或接口中的成员</a:t>
                      </a:r>
                      <a:endParaRPr lang="zh-CN" altLang="en-US" sz="1400" dirty="0"/>
                    </a:p>
                  </a:txBody>
                  <a:tcPr/>
                </a:tc>
                <a:tc>
                  <a:txBody>
                    <a:bodyPr/>
                    <a:lstStyle/>
                    <a:p>
                      <a:r>
                        <a:rPr lang="zh-CN" altLang="en-US" sz="1400" dirty="0"/>
                        <a:t>默认是</a:t>
                      </a:r>
                      <a:r>
                        <a:rPr lang="en-US" altLang="zh-CN" sz="1400" dirty="0"/>
                        <a:t>open</a:t>
                      </a:r>
                      <a:r>
                        <a:rPr lang="zh-CN" altLang="en-US" sz="1400" dirty="0"/>
                        <a:t>的</a:t>
                      </a:r>
                      <a:endParaRPr lang="zh-CN" altLang="en-US" sz="1400" dirty="0"/>
                    </a:p>
                  </a:txBody>
                  <a:tcPr/>
                </a:tc>
              </a:tr>
            </a:tbl>
          </a:graphicData>
        </a:graphic>
      </p:graphicFrame>
      <p:sp>
        <p:nvSpPr>
          <p:cNvPr id="8" name="文本占位符 7"/>
          <p:cNvSpPr>
            <a:spLocks noGrp="1"/>
          </p:cNvSpPr>
          <p:nvPr>
            <p:ph type="body" sz="half" idx="2"/>
          </p:nvPr>
        </p:nvSpPr>
        <p:spPr/>
        <p:txBody>
          <a:bodyPr/>
          <a:lstStyle/>
          <a:p>
            <a:r>
              <a:rPr lang="zh-CN" altLang="en-US" dirty="0"/>
              <a:t>访问修饰符；</a:t>
            </a:r>
            <a:endParaRPr lang="en-US" altLang="zh-CN" dirty="0"/>
          </a:p>
          <a:p>
            <a:r>
              <a:rPr lang="zh-CN" altLang="en-US" dirty="0"/>
              <a:t>对于类的访问性，</a:t>
            </a:r>
            <a:r>
              <a:rPr lang="en-US" altLang="zh-CN" dirty="0" err="1"/>
              <a:t>Kotlin</a:t>
            </a:r>
            <a:r>
              <a:rPr lang="zh-CN" altLang="en-US" dirty="0"/>
              <a:t>采取了和</a:t>
            </a:r>
            <a:r>
              <a:rPr lang="en-US" altLang="zh-CN" dirty="0"/>
              <a:t>Java</a:t>
            </a:r>
            <a:r>
              <a:rPr lang="zh-CN" altLang="en-US" dirty="0"/>
              <a:t>完全不同的策略，在</a:t>
            </a:r>
            <a:r>
              <a:rPr lang="en-US" altLang="zh-CN" dirty="0"/>
              <a:t>Java</a:t>
            </a:r>
            <a:r>
              <a:rPr lang="zh-CN" altLang="en-US" dirty="0"/>
              <a:t>的类和方法默认是</a:t>
            </a:r>
            <a:r>
              <a:rPr lang="en-US" altLang="zh-CN" dirty="0"/>
              <a:t>open</a:t>
            </a:r>
            <a:r>
              <a:rPr lang="zh-CN" altLang="en-US" dirty="0"/>
              <a:t>的，是允许被继承和重写的；但是在</a:t>
            </a:r>
            <a:r>
              <a:rPr lang="en-US" altLang="zh-CN" dirty="0" err="1"/>
              <a:t>Kotlin</a:t>
            </a:r>
            <a:r>
              <a:rPr lang="zh-CN" altLang="en-US" dirty="0"/>
              <a:t>中默认是</a:t>
            </a:r>
            <a:r>
              <a:rPr lang="en-US" altLang="zh-CN" dirty="0"/>
              <a:t>final</a:t>
            </a:r>
            <a:r>
              <a:rPr lang="zh-CN" altLang="en-US" dirty="0"/>
              <a:t>的，不允许继承和重写；这和</a:t>
            </a:r>
            <a:r>
              <a:rPr lang="en-US" altLang="zh-CN" dirty="0"/>
              <a:t>《Effective Java》</a:t>
            </a:r>
            <a:r>
              <a:rPr lang="zh-CN" altLang="en-US" dirty="0"/>
              <a:t>中的“要么为继承做好设计并记录文档，要么禁止这么做。”一脉相承</a:t>
            </a:r>
            <a:endParaRPr lang="zh-CN" altLang="en-US"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类（</a:t>
            </a:r>
            <a:r>
              <a:rPr lang="en-US" altLang="zh-CN" dirty="0"/>
              <a:t>2</a:t>
            </a:r>
            <a:r>
              <a:rPr lang="zh-CN" altLang="en-US" dirty="0"/>
              <a:t>）</a:t>
            </a:r>
            <a:endParaRPr lang="zh-CN" altLang="en-US" dirty="0"/>
          </a:p>
        </p:txBody>
      </p:sp>
      <p:graphicFrame>
        <p:nvGraphicFramePr>
          <p:cNvPr id="5" name="内容占位符 4"/>
          <p:cNvGraphicFramePr>
            <a:graphicFrameLocks noGrp="1"/>
          </p:cNvGraphicFramePr>
          <p:nvPr>
            <p:ph idx="1"/>
          </p:nvPr>
        </p:nvGraphicFramePr>
        <p:xfrm>
          <a:off x="5271424" y="2578331"/>
          <a:ext cx="5195889" cy="1854200"/>
        </p:xfrm>
        <a:graphic>
          <a:graphicData uri="http://schemas.openxmlformats.org/drawingml/2006/table">
            <a:tbl>
              <a:tblPr firstRow="1" bandRow="1">
                <a:tableStyleId>{5C22544A-7EE6-4342-B048-85BDC9FD1C3A}</a:tableStyleId>
              </a:tblPr>
              <a:tblGrid>
                <a:gridCol w="1731963"/>
                <a:gridCol w="1731963"/>
                <a:gridCol w="1731963"/>
              </a:tblGrid>
              <a:tr h="370840">
                <a:tc>
                  <a:txBody>
                    <a:bodyPr/>
                    <a:lstStyle/>
                    <a:p>
                      <a:r>
                        <a:rPr lang="zh-CN" altLang="en-US" dirty="0"/>
                        <a:t>修饰符</a:t>
                      </a:r>
                      <a:endParaRPr lang="zh-CN" altLang="en-US" dirty="0"/>
                    </a:p>
                  </a:txBody>
                  <a:tcPr/>
                </a:tc>
                <a:tc>
                  <a:txBody>
                    <a:bodyPr/>
                    <a:lstStyle/>
                    <a:p>
                      <a:r>
                        <a:rPr lang="zh-CN" altLang="en-US" dirty="0"/>
                        <a:t>类成员</a:t>
                      </a:r>
                      <a:endParaRPr lang="zh-CN" altLang="en-US" dirty="0"/>
                    </a:p>
                  </a:txBody>
                  <a:tcPr/>
                </a:tc>
                <a:tc>
                  <a:txBody>
                    <a:bodyPr/>
                    <a:lstStyle/>
                    <a:p>
                      <a:r>
                        <a:rPr lang="zh-CN" altLang="en-US" dirty="0"/>
                        <a:t>顶层声明</a:t>
                      </a:r>
                      <a:endParaRPr lang="zh-CN" altLang="en-US" dirty="0"/>
                    </a:p>
                  </a:txBody>
                  <a:tcPr/>
                </a:tc>
              </a:tr>
              <a:tr h="370840">
                <a:tc>
                  <a:txBody>
                    <a:bodyPr/>
                    <a:lstStyle/>
                    <a:p>
                      <a:r>
                        <a:rPr lang="en-US" altLang="zh-CN" sz="1400" dirty="0"/>
                        <a:t>public</a:t>
                      </a:r>
                      <a:r>
                        <a:rPr lang="zh-CN" altLang="en-US" sz="1400" dirty="0"/>
                        <a:t>（默认）</a:t>
                      </a:r>
                      <a:endParaRPr lang="zh-CN" altLang="en-US" sz="1400" dirty="0"/>
                    </a:p>
                  </a:txBody>
                  <a:tcPr/>
                </a:tc>
                <a:tc>
                  <a:txBody>
                    <a:bodyPr/>
                    <a:lstStyle/>
                    <a:p>
                      <a:r>
                        <a:rPr lang="zh-CN" altLang="en-US" sz="1400" dirty="0"/>
                        <a:t>所有地方可见</a:t>
                      </a:r>
                      <a:endParaRPr lang="zh-CN" altLang="en-US" sz="1400" dirty="0"/>
                    </a:p>
                  </a:txBody>
                  <a:tcPr/>
                </a:tc>
                <a:tc>
                  <a:txBody>
                    <a:bodyPr/>
                    <a:lstStyle/>
                    <a:p>
                      <a:r>
                        <a:rPr lang="zh-CN" altLang="en-US" sz="1400" dirty="0"/>
                        <a:t>所有地方可见</a:t>
                      </a:r>
                      <a:endParaRPr lang="zh-CN" altLang="en-US" sz="1400" dirty="0"/>
                    </a:p>
                  </a:txBody>
                  <a:tcPr/>
                </a:tc>
              </a:tr>
              <a:tr h="370840">
                <a:tc>
                  <a:txBody>
                    <a:bodyPr/>
                    <a:lstStyle/>
                    <a:p>
                      <a:r>
                        <a:rPr lang="en-US" altLang="zh-CN" sz="1400" dirty="0"/>
                        <a:t>internal</a:t>
                      </a:r>
                      <a:endParaRPr lang="zh-CN" altLang="en-US" sz="1400" dirty="0"/>
                    </a:p>
                  </a:txBody>
                  <a:tcPr/>
                </a:tc>
                <a:tc>
                  <a:txBody>
                    <a:bodyPr/>
                    <a:lstStyle/>
                    <a:p>
                      <a:r>
                        <a:rPr lang="zh-CN" altLang="en-US" sz="1400" dirty="0"/>
                        <a:t>模块内空间</a:t>
                      </a:r>
                      <a:endParaRPr lang="zh-CN" altLang="en-US" sz="1400" dirty="0"/>
                    </a:p>
                  </a:txBody>
                  <a:tcPr/>
                </a:tc>
                <a:tc>
                  <a:txBody>
                    <a:bodyPr/>
                    <a:lstStyle/>
                    <a:p>
                      <a:r>
                        <a:rPr lang="zh-CN" altLang="en-US" sz="1400" dirty="0"/>
                        <a:t>模块内可见</a:t>
                      </a:r>
                      <a:endParaRPr lang="zh-CN" altLang="en-US" sz="1400" dirty="0"/>
                    </a:p>
                  </a:txBody>
                  <a:tcPr/>
                </a:tc>
              </a:tr>
              <a:tr h="370840">
                <a:tc>
                  <a:txBody>
                    <a:bodyPr/>
                    <a:lstStyle/>
                    <a:p>
                      <a:r>
                        <a:rPr lang="en-US" altLang="zh-CN" sz="1400" dirty="0"/>
                        <a:t>protected</a:t>
                      </a:r>
                      <a:endParaRPr lang="zh-CN" altLang="en-US" sz="1400" dirty="0"/>
                    </a:p>
                  </a:txBody>
                  <a:tcPr/>
                </a:tc>
                <a:tc>
                  <a:txBody>
                    <a:bodyPr/>
                    <a:lstStyle/>
                    <a:p>
                      <a:r>
                        <a:rPr lang="zh-CN" altLang="en-US" sz="1400" dirty="0"/>
                        <a:t>子类可见</a:t>
                      </a:r>
                      <a:endParaRPr lang="zh-CN" altLang="en-US" sz="1400" dirty="0"/>
                    </a:p>
                  </a:txBody>
                  <a:tcPr/>
                </a:tc>
                <a:tc>
                  <a:txBody>
                    <a:bodyPr/>
                    <a:lstStyle/>
                    <a:p>
                      <a:r>
                        <a:rPr lang="en-US" altLang="zh-CN" sz="1400" dirty="0"/>
                        <a:t>--</a:t>
                      </a:r>
                      <a:endParaRPr lang="zh-CN" altLang="en-US" sz="1400" dirty="0"/>
                    </a:p>
                  </a:txBody>
                  <a:tcPr/>
                </a:tc>
              </a:tr>
              <a:tr h="370840">
                <a:tc>
                  <a:txBody>
                    <a:bodyPr/>
                    <a:lstStyle/>
                    <a:p>
                      <a:r>
                        <a:rPr lang="en-US" altLang="zh-CN" sz="1400" dirty="0"/>
                        <a:t>private</a:t>
                      </a:r>
                      <a:endParaRPr lang="zh-CN" altLang="en-US" sz="1400" dirty="0"/>
                    </a:p>
                  </a:txBody>
                  <a:tcPr/>
                </a:tc>
                <a:tc>
                  <a:txBody>
                    <a:bodyPr/>
                    <a:lstStyle/>
                    <a:p>
                      <a:r>
                        <a:rPr lang="zh-CN" altLang="en-US" sz="1400" dirty="0"/>
                        <a:t>类中可见</a:t>
                      </a:r>
                      <a:endParaRPr lang="zh-CN" altLang="en-US" sz="1400" dirty="0"/>
                    </a:p>
                  </a:txBody>
                  <a:tcPr/>
                </a:tc>
                <a:tc>
                  <a:txBody>
                    <a:bodyPr/>
                    <a:lstStyle/>
                    <a:p>
                      <a:r>
                        <a:rPr lang="zh-CN" altLang="en-US" sz="1400" dirty="0"/>
                        <a:t>文件内可见</a:t>
                      </a:r>
                      <a:endParaRPr lang="zh-CN" altLang="en-US" sz="1400" dirty="0"/>
                    </a:p>
                  </a:txBody>
                  <a:tcPr/>
                </a:tc>
              </a:tr>
            </a:tbl>
          </a:graphicData>
        </a:graphic>
      </p:graphicFrame>
      <p:sp>
        <p:nvSpPr>
          <p:cNvPr id="4" name="文本占位符 3"/>
          <p:cNvSpPr>
            <a:spLocks noGrp="1"/>
          </p:cNvSpPr>
          <p:nvPr>
            <p:ph type="body" sz="half" idx="2"/>
          </p:nvPr>
        </p:nvSpPr>
        <p:spPr/>
        <p:txBody>
          <a:bodyPr/>
          <a:lstStyle/>
          <a:p>
            <a:r>
              <a:rPr lang="zh-CN" altLang="en-US" dirty="0"/>
              <a:t>可见性修饰符：</a:t>
            </a:r>
            <a:endParaRPr lang="en-US" altLang="zh-CN" dirty="0"/>
          </a:p>
          <a:p>
            <a:r>
              <a:rPr lang="zh-CN" altLang="en-US" dirty="0"/>
              <a:t>和</a:t>
            </a:r>
            <a:r>
              <a:rPr lang="en-US" altLang="zh-CN" dirty="0"/>
              <a:t>Java</a:t>
            </a:r>
            <a:r>
              <a:rPr lang="zh-CN" altLang="en-US" dirty="0"/>
              <a:t>不一样，</a:t>
            </a:r>
            <a:r>
              <a:rPr lang="en-US" altLang="zh-CN" dirty="0" err="1"/>
              <a:t>Kotlin</a:t>
            </a:r>
            <a:r>
              <a:rPr lang="zh-CN" altLang="en-US" dirty="0"/>
              <a:t>并没有包私有这个概念，</a:t>
            </a:r>
            <a:r>
              <a:rPr lang="en-US" altLang="zh-CN" dirty="0" err="1"/>
              <a:t>Kotlin</a:t>
            </a:r>
            <a:r>
              <a:rPr lang="zh-CN" altLang="en-US" dirty="0"/>
              <a:t>仅仅把包作为在命名空间中组织代码的一种方式，</a:t>
            </a:r>
            <a:r>
              <a:rPr lang="en-US" altLang="zh-CN" dirty="0" err="1"/>
              <a:t>Kotlin</a:t>
            </a:r>
            <a:r>
              <a:rPr lang="zh-CN" altLang="en-US" dirty="0"/>
              <a:t>的默认可见性为</a:t>
            </a:r>
            <a:r>
              <a:rPr lang="en-US" altLang="zh-CN" dirty="0"/>
              <a:t>public</a:t>
            </a:r>
            <a:r>
              <a:rPr lang="zh-CN" altLang="en-US" dirty="0"/>
              <a:t>。</a:t>
            </a:r>
            <a:endParaRPr lang="zh-CN" altLang="en-US" dirty="0"/>
          </a:p>
        </p:txBody>
      </p:sp>
      <p:sp>
        <p:nvSpPr>
          <p:cNvPr id="6" name="文本框 5"/>
          <p:cNvSpPr txBox="1"/>
          <p:nvPr/>
        </p:nvSpPr>
        <p:spPr>
          <a:xfrm>
            <a:off x="5394960" y="5178829"/>
            <a:ext cx="4419800" cy="307777"/>
          </a:xfrm>
          <a:prstGeom prst="rect">
            <a:avLst/>
          </a:prstGeom>
          <a:noFill/>
        </p:spPr>
        <p:txBody>
          <a:bodyPr wrap="none" rtlCol="0">
            <a:spAutoFit/>
          </a:bodyPr>
          <a:lstStyle/>
          <a:p>
            <a:r>
              <a:rPr lang="zh-CN" altLang="en-US" sz="1400" dirty="0"/>
              <a:t>若是项目中没有多个模块，那么</a:t>
            </a:r>
            <a:r>
              <a:rPr lang="en-US" altLang="zh-CN" sz="1400" dirty="0"/>
              <a:t>internal</a:t>
            </a:r>
            <a:r>
              <a:rPr lang="zh-CN" altLang="en-US" sz="1400" dirty="0"/>
              <a:t>和</a:t>
            </a:r>
            <a:r>
              <a:rPr lang="en-US" altLang="zh-CN" sz="1400" dirty="0"/>
              <a:t>public</a:t>
            </a:r>
            <a:r>
              <a:rPr lang="zh-CN" altLang="en-US" sz="1400" dirty="0"/>
              <a:t>无异</a:t>
            </a:r>
            <a:endParaRPr lang="zh-CN" altLang="en-US" sz="1400"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内部类和嵌套类</a:t>
            </a:r>
            <a:endParaRPr lang="zh-CN" altLang="en-US" dirty="0"/>
          </a:p>
        </p:txBody>
      </p:sp>
      <p:graphicFrame>
        <p:nvGraphicFramePr>
          <p:cNvPr id="5" name="内容占位符 4"/>
          <p:cNvGraphicFramePr>
            <a:graphicFrameLocks noGrp="1"/>
          </p:cNvGraphicFramePr>
          <p:nvPr>
            <p:ph idx="1"/>
          </p:nvPr>
        </p:nvGraphicFramePr>
        <p:xfrm>
          <a:off x="5145578" y="1635760"/>
          <a:ext cx="6201294" cy="1259840"/>
        </p:xfrm>
        <a:graphic>
          <a:graphicData uri="http://schemas.openxmlformats.org/drawingml/2006/table">
            <a:tbl>
              <a:tblPr firstRow="1" bandRow="1">
                <a:tableStyleId>{5C22544A-7EE6-4342-B048-85BDC9FD1C3A}</a:tableStyleId>
              </a:tblPr>
              <a:tblGrid>
                <a:gridCol w="2429540"/>
                <a:gridCol w="1704656"/>
                <a:gridCol w="2067098"/>
              </a:tblGrid>
              <a:tr h="370840">
                <a:tc>
                  <a:txBody>
                    <a:bodyPr/>
                    <a:lstStyle/>
                    <a:p>
                      <a:r>
                        <a:rPr lang="zh-CN" altLang="en-US" dirty="0"/>
                        <a:t>类</a:t>
                      </a:r>
                      <a:r>
                        <a:rPr lang="en-US" altLang="zh-CN" dirty="0"/>
                        <a:t>A</a:t>
                      </a:r>
                      <a:r>
                        <a:rPr lang="zh-CN" altLang="en-US" dirty="0"/>
                        <a:t>声明在类</a:t>
                      </a:r>
                      <a:r>
                        <a:rPr lang="en-US" altLang="zh-CN" dirty="0"/>
                        <a:t>B</a:t>
                      </a:r>
                      <a:r>
                        <a:rPr lang="zh-CN" altLang="en-US" dirty="0"/>
                        <a:t>中</a:t>
                      </a:r>
                      <a:endParaRPr lang="zh-CN" altLang="en-US" dirty="0"/>
                    </a:p>
                  </a:txBody>
                  <a:tcPr/>
                </a:tc>
                <a:tc>
                  <a:txBody>
                    <a:bodyPr/>
                    <a:lstStyle/>
                    <a:p>
                      <a:r>
                        <a:rPr lang="en-US" altLang="zh-CN" dirty="0"/>
                        <a:t>Java</a:t>
                      </a:r>
                      <a:endParaRPr lang="zh-CN" altLang="en-US" dirty="0"/>
                    </a:p>
                  </a:txBody>
                  <a:tcPr/>
                </a:tc>
                <a:tc>
                  <a:txBody>
                    <a:bodyPr/>
                    <a:lstStyle/>
                    <a:p>
                      <a:r>
                        <a:rPr lang="en-US" altLang="zh-CN" dirty="0" err="1"/>
                        <a:t>Kotlin</a:t>
                      </a:r>
                      <a:endParaRPr lang="zh-CN" altLang="en-US" dirty="0"/>
                    </a:p>
                  </a:txBody>
                  <a:tcPr/>
                </a:tc>
              </a:tr>
              <a:tr h="370840">
                <a:tc>
                  <a:txBody>
                    <a:bodyPr/>
                    <a:lstStyle/>
                    <a:p>
                      <a:r>
                        <a:rPr lang="zh-CN" altLang="en-US" sz="1400" dirty="0"/>
                        <a:t>嵌套类（不持有外部类的引用）</a:t>
                      </a:r>
                      <a:endParaRPr lang="zh-CN" altLang="en-US" sz="1400" dirty="0"/>
                    </a:p>
                  </a:txBody>
                  <a:tcPr/>
                </a:tc>
                <a:tc>
                  <a:txBody>
                    <a:bodyPr/>
                    <a:lstStyle/>
                    <a:p>
                      <a:r>
                        <a:rPr lang="en-US" altLang="zh-CN" sz="1400" dirty="0"/>
                        <a:t>static class A</a:t>
                      </a:r>
                      <a:endParaRPr lang="zh-CN" altLang="en-US" sz="1400" dirty="0"/>
                    </a:p>
                  </a:txBody>
                  <a:tcPr/>
                </a:tc>
                <a:tc>
                  <a:txBody>
                    <a:bodyPr/>
                    <a:lstStyle/>
                    <a:p>
                      <a:r>
                        <a:rPr lang="en-US" altLang="zh-CN" sz="1400" dirty="0"/>
                        <a:t>class A</a:t>
                      </a:r>
                      <a:endParaRPr lang="zh-CN" altLang="en-US" sz="1400" dirty="0"/>
                    </a:p>
                  </a:txBody>
                  <a:tcPr/>
                </a:tc>
              </a:tr>
              <a:tr h="370840">
                <a:tc>
                  <a:txBody>
                    <a:bodyPr/>
                    <a:lstStyle/>
                    <a:p>
                      <a:r>
                        <a:rPr lang="zh-CN" altLang="en-US" sz="1400" dirty="0"/>
                        <a:t>内部类（持有外部类的引用）</a:t>
                      </a:r>
                      <a:endParaRPr lang="zh-CN" altLang="en-US" sz="1400" dirty="0"/>
                    </a:p>
                  </a:txBody>
                  <a:tcPr/>
                </a:tc>
                <a:tc>
                  <a:txBody>
                    <a:bodyPr/>
                    <a:lstStyle/>
                    <a:p>
                      <a:r>
                        <a:rPr lang="en-US" altLang="zh-CN" sz="1400" dirty="0"/>
                        <a:t>class A</a:t>
                      </a:r>
                      <a:endParaRPr lang="zh-CN" altLang="en-US" sz="1400" dirty="0"/>
                    </a:p>
                  </a:txBody>
                  <a:tcPr/>
                </a:tc>
                <a:tc>
                  <a:txBody>
                    <a:bodyPr/>
                    <a:lstStyle/>
                    <a:p>
                      <a:r>
                        <a:rPr lang="en-US" altLang="zh-CN" sz="1400" dirty="0"/>
                        <a:t>inner class A</a:t>
                      </a:r>
                      <a:endParaRPr lang="zh-CN" altLang="en-US" sz="1400" dirty="0"/>
                    </a:p>
                  </a:txBody>
                  <a:tcPr/>
                </a:tc>
              </a:tr>
            </a:tbl>
          </a:graphicData>
        </a:graphic>
      </p:graphicFrame>
      <p:sp>
        <p:nvSpPr>
          <p:cNvPr id="4" name="文本占位符 3"/>
          <p:cNvSpPr>
            <a:spLocks noGrp="1"/>
          </p:cNvSpPr>
          <p:nvPr>
            <p:ph type="body" sz="half" idx="2"/>
          </p:nvPr>
        </p:nvSpPr>
        <p:spPr/>
        <p:txBody>
          <a:bodyPr/>
          <a:lstStyle/>
          <a:p>
            <a:r>
              <a:rPr lang="zh-CN" altLang="en-US" dirty="0"/>
              <a:t>在</a:t>
            </a:r>
            <a:r>
              <a:rPr lang="en-US" altLang="zh-CN" dirty="0"/>
              <a:t>Java</a:t>
            </a:r>
            <a:r>
              <a:rPr lang="zh-CN" altLang="en-US" dirty="0"/>
              <a:t>中可以在一个类的内部再定义一个类，这个类被称为内部类，持有外部类的实例；但是在</a:t>
            </a:r>
            <a:r>
              <a:rPr lang="en-US" altLang="zh-CN" dirty="0" err="1"/>
              <a:t>kotlin</a:t>
            </a:r>
            <a:r>
              <a:rPr lang="zh-CN" altLang="en-US" dirty="0"/>
              <a:t>中完全不同，在</a:t>
            </a:r>
            <a:r>
              <a:rPr lang="en-US" altLang="zh-CN" dirty="0" err="1"/>
              <a:t>Kotlin</a:t>
            </a:r>
            <a:r>
              <a:rPr lang="zh-CN" altLang="en-US" dirty="0"/>
              <a:t>中默认是嵌套类，并不持有外部类的实例，具体区别如右图；</a:t>
            </a:r>
            <a:endParaRPr lang="zh-CN" altLang="en-US" dirty="0"/>
          </a:p>
        </p:txBody>
      </p:sp>
      <p:pic>
        <p:nvPicPr>
          <p:cNvPr id="6" name="图片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145578" y="3232698"/>
            <a:ext cx="5124450" cy="3019425"/>
          </a:xfrm>
          <a:prstGeom prst="rect">
            <a:avLst/>
          </a:prstGeom>
        </p:spPr>
      </p:pic>
      <p:sp>
        <p:nvSpPr>
          <p:cNvPr id="7" name="文本框 6"/>
          <p:cNvSpPr txBox="1"/>
          <p:nvPr/>
        </p:nvSpPr>
        <p:spPr>
          <a:xfrm>
            <a:off x="10457411" y="3898669"/>
            <a:ext cx="1537854" cy="1600438"/>
          </a:xfrm>
          <a:prstGeom prst="rect">
            <a:avLst/>
          </a:prstGeom>
          <a:noFill/>
        </p:spPr>
        <p:txBody>
          <a:bodyPr wrap="square" rtlCol="0">
            <a:spAutoFit/>
          </a:bodyPr>
          <a:lstStyle/>
          <a:p>
            <a:r>
              <a:rPr lang="zh-CN" altLang="en-US" sz="1400" dirty="0"/>
              <a:t>在内部类中可以通过</a:t>
            </a:r>
            <a:r>
              <a:rPr lang="en-US" altLang="zh-CN" sz="1400" dirty="0" err="1"/>
              <a:t>this@Outer</a:t>
            </a:r>
            <a:r>
              <a:rPr lang="zh-CN" altLang="en-US" sz="1400" dirty="0"/>
              <a:t>的语法获取外部类实例，或者直接隐式访问；这一点和</a:t>
            </a:r>
            <a:r>
              <a:rPr lang="en-US" altLang="zh-CN" sz="1400" dirty="0"/>
              <a:t>Java</a:t>
            </a:r>
            <a:r>
              <a:rPr lang="zh-CN" altLang="en-US" sz="1400" dirty="0"/>
              <a:t>的内部类是一致的。</a:t>
            </a:r>
            <a:endParaRPr lang="zh-CN" altLang="en-US" sz="1400"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构造方法</a:t>
            </a:r>
            <a:r>
              <a:rPr lang="en-US" altLang="zh-CN" dirty="0"/>
              <a:t>	</a:t>
            </a:r>
            <a:endParaRPr lang="zh-CN" altLang="en-US" dirty="0"/>
          </a:p>
        </p:txBody>
      </p:sp>
      <p:sp>
        <p:nvSpPr>
          <p:cNvPr id="4" name="文本占位符 3"/>
          <p:cNvSpPr>
            <a:spLocks noGrp="1"/>
          </p:cNvSpPr>
          <p:nvPr>
            <p:ph type="body" idx="1"/>
          </p:nvPr>
        </p:nvSpPr>
        <p:spPr>
          <a:xfrm>
            <a:off x="3499143" y="1448120"/>
            <a:ext cx="3129168" cy="576261"/>
          </a:xfrm>
        </p:spPr>
        <p:txBody>
          <a:bodyPr/>
          <a:lstStyle/>
          <a:p>
            <a:r>
              <a:rPr lang="zh-CN" altLang="en-US" dirty="0">
                <a:solidFill>
                  <a:schemeClr val="bg1"/>
                </a:solidFill>
              </a:rPr>
              <a:t>下图是三种等价的构造函数的声明方法，简化程度不一而同；</a:t>
            </a:r>
            <a:endParaRPr lang="zh-CN" altLang="en-US" dirty="0">
              <a:solidFill>
                <a:schemeClr val="bg1"/>
              </a:solidFill>
            </a:endParaRPr>
          </a:p>
        </p:txBody>
      </p:sp>
      <p:sp>
        <p:nvSpPr>
          <p:cNvPr id="7" name="文本占位符 6"/>
          <p:cNvSpPr>
            <a:spLocks noGrp="1"/>
          </p:cNvSpPr>
          <p:nvPr>
            <p:ph type="body" sz="quarter" idx="3"/>
          </p:nvPr>
        </p:nvSpPr>
        <p:spPr/>
        <p:txBody>
          <a:bodyPr/>
          <a:lstStyle/>
          <a:p>
            <a:endParaRPr lang="zh-CN" altLang="en-US"/>
          </a:p>
        </p:txBody>
      </p:sp>
      <p:sp>
        <p:nvSpPr>
          <p:cNvPr id="8" name="文本占位符 7"/>
          <p:cNvSpPr>
            <a:spLocks noGrp="1"/>
          </p:cNvSpPr>
          <p:nvPr>
            <p:ph type="body" sz="quarter" idx="13"/>
          </p:nvPr>
        </p:nvSpPr>
        <p:spPr/>
        <p:txBody>
          <a:bodyPr/>
          <a:lstStyle/>
          <a:p>
            <a:endParaRPr lang="zh-CN" altLang="en-US" dirty="0"/>
          </a:p>
        </p:txBody>
      </p:sp>
      <p:pic>
        <p:nvPicPr>
          <p:cNvPr id="5" name="内容占位符 4"/>
          <p:cNvPicPr>
            <a:picLocks noGrp="1" noChangeAspect="1"/>
          </p:cNvPicPr>
          <p:nvPr>
            <p:ph idx="4294967295"/>
          </p:nvPr>
        </p:nvPicPr>
        <p:blipFill>
          <a:blip r:embed="rId1">
            <a:extLst>
              <a:ext uri="{28A0092B-C50C-407E-A947-70E740481C1C}">
                <a14:useLocalDpi xmlns:a14="http://schemas.microsoft.com/office/drawing/2010/main" val="0"/>
              </a:ext>
            </a:extLst>
          </a:blip>
          <a:stretch>
            <a:fillRect/>
          </a:stretch>
        </p:blipFill>
        <p:spPr>
          <a:xfrm>
            <a:off x="1157658" y="2595032"/>
            <a:ext cx="3126464" cy="1533456"/>
          </a:xfrm>
        </p:spPr>
      </p:pic>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84665" y="2571806"/>
            <a:ext cx="3287736" cy="2031603"/>
          </a:xfrm>
          <a:prstGeom prst="rect">
            <a:avLst/>
          </a:prstGeom>
        </p:spPr>
      </p:pic>
      <p:pic>
        <p:nvPicPr>
          <p:cNvPr id="12" name="图片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86700" y="2603500"/>
            <a:ext cx="3161029" cy="1906030"/>
          </a:xfrm>
          <a:prstGeom prst="rect">
            <a:avLst/>
          </a:prstGeom>
        </p:spPr>
      </p:pic>
      <p:sp>
        <p:nvSpPr>
          <p:cNvPr id="13" name="文本框 12"/>
          <p:cNvSpPr txBox="1"/>
          <p:nvPr/>
        </p:nvSpPr>
        <p:spPr>
          <a:xfrm>
            <a:off x="1230284" y="4509530"/>
            <a:ext cx="2942705" cy="954107"/>
          </a:xfrm>
          <a:prstGeom prst="rect">
            <a:avLst/>
          </a:prstGeom>
          <a:noFill/>
        </p:spPr>
        <p:txBody>
          <a:bodyPr wrap="square" rtlCol="0">
            <a:spAutoFit/>
          </a:bodyPr>
          <a:lstStyle/>
          <a:p>
            <a:r>
              <a:rPr lang="zh-CN" altLang="en-US" sz="1400" dirty="0"/>
              <a:t>这是</a:t>
            </a:r>
            <a:r>
              <a:rPr lang="en-US" altLang="zh-CN" sz="1400" dirty="0"/>
              <a:t>User</a:t>
            </a:r>
            <a:r>
              <a:rPr lang="zh-CN" altLang="en-US" sz="1400" dirty="0"/>
              <a:t>构造函数最简单的形式，接收一个字符串作为构造参数，并且创建一个字段存储这个字符串，完全等价于中间的表达形式；</a:t>
            </a:r>
            <a:endParaRPr lang="zh-CN" altLang="en-US" sz="1400" dirty="0"/>
          </a:p>
        </p:txBody>
      </p:sp>
      <p:sp>
        <p:nvSpPr>
          <p:cNvPr id="14" name="文本框 13"/>
          <p:cNvSpPr txBox="1"/>
          <p:nvPr/>
        </p:nvSpPr>
        <p:spPr>
          <a:xfrm>
            <a:off x="4512721" y="5062451"/>
            <a:ext cx="3145380" cy="738664"/>
          </a:xfrm>
          <a:prstGeom prst="rect">
            <a:avLst/>
          </a:prstGeom>
          <a:noFill/>
        </p:spPr>
        <p:txBody>
          <a:bodyPr wrap="square" rtlCol="0">
            <a:spAutoFit/>
          </a:bodyPr>
          <a:lstStyle/>
          <a:p>
            <a:r>
              <a:rPr lang="zh-CN" altLang="en-US" sz="1400" dirty="0"/>
              <a:t>在类名旁用</a:t>
            </a:r>
            <a:r>
              <a:rPr lang="en-US" altLang="zh-CN" sz="1400" dirty="0"/>
              <a:t>constructor</a:t>
            </a:r>
            <a:r>
              <a:rPr lang="zh-CN" altLang="en-US" sz="1400" dirty="0"/>
              <a:t>关键字声明的被称为主构造函数，</a:t>
            </a:r>
            <a:r>
              <a:rPr lang="en-US" altLang="zh-CN" sz="1400" dirty="0" err="1"/>
              <a:t>init</a:t>
            </a:r>
            <a:r>
              <a:rPr lang="zh-CN" altLang="en-US" sz="1400" dirty="0"/>
              <a:t>关键词用来引入一个初始化语句块</a:t>
            </a:r>
            <a:endParaRPr lang="zh-CN" altLang="en-US" sz="1400" dirty="0"/>
          </a:p>
        </p:txBody>
      </p:sp>
      <p:sp>
        <p:nvSpPr>
          <p:cNvPr id="15" name="文本框 14"/>
          <p:cNvSpPr txBox="1"/>
          <p:nvPr/>
        </p:nvSpPr>
        <p:spPr>
          <a:xfrm>
            <a:off x="8005156" y="4896196"/>
            <a:ext cx="3981797" cy="523220"/>
          </a:xfrm>
          <a:prstGeom prst="rect">
            <a:avLst/>
          </a:prstGeom>
          <a:noFill/>
        </p:spPr>
        <p:txBody>
          <a:bodyPr wrap="square" rtlCol="0">
            <a:spAutoFit/>
          </a:bodyPr>
          <a:lstStyle/>
          <a:p>
            <a:r>
              <a:rPr lang="zh-CN" altLang="en-US" sz="1400" dirty="0"/>
              <a:t>如果主构造函数没有注解或者可见性修饰符，同样可以省略</a:t>
            </a:r>
            <a:r>
              <a:rPr lang="en-US" altLang="zh-CN" sz="1400" dirty="0"/>
              <a:t>constructor</a:t>
            </a:r>
            <a:r>
              <a:rPr lang="zh-CN" altLang="en-US" sz="1400" dirty="0"/>
              <a:t>关键字，就像上面这样；</a:t>
            </a:r>
            <a:endParaRPr lang="zh-CN" altLang="en-US" sz="1400"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p:txBody>
          <a:bodyPr/>
          <a:lstStyle/>
          <a:p>
            <a:r>
              <a:rPr lang="zh-CN" altLang="en-US" dirty="0"/>
              <a:t>多构造函数</a:t>
            </a:r>
            <a:endParaRPr lang="zh-CN" altLang="en-US" dirty="0"/>
          </a:p>
        </p:txBody>
      </p:sp>
      <p:pic>
        <p:nvPicPr>
          <p:cNvPr id="12" name="内容占位符 11"/>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5038667" y="484497"/>
            <a:ext cx="5195888" cy="2741253"/>
          </a:xfrm>
        </p:spPr>
      </p:pic>
      <p:sp>
        <p:nvSpPr>
          <p:cNvPr id="11" name="文本占位符 10"/>
          <p:cNvSpPr>
            <a:spLocks noGrp="1"/>
          </p:cNvSpPr>
          <p:nvPr>
            <p:ph type="body" sz="half" idx="2"/>
          </p:nvPr>
        </p:nvSpPr>
        <p:spPr/>
        <p:txBody>
          <a:bodyPr/>
          <a:lstStyle/>
          <a:p>
            <a:r>
              <a:rPr lang="zh-CN" altLang="en-US" dirty="0"/>
              <a:t>常常会有这样的场景，一个类有多个构造函数，然后这些函数通过层层委托把初始化逻辑交给最底层的一个构造方法；在</a:t>
            </a:r>
            <a:r>
              <a:rPr lang="en-US" altLang="zh-CN" dirty="0" err="1"/>
              <a:t>Kotlin</a:t>
            </a:r>
            <a:r>
              <a:rPr lang="zh-CN" altLang="en-US" dirty="0"/>
              <a:t>中有两种解决方案，一个是使用默认参，一个是同</a:t>
            </a:r>
            <a:r>
              <a:rPr lang="en-US" altLang="zh-CN" dirty="0"/>
              <a:t>Java</a:t>
            </a:r>
            <a:r>
              <a:rPr lang="zh-CN" altLang="en-US" dirty="0"/>
              <a:t>一样通过委托；</a:t>
            </a:r>
            <a:endParaRPr lang="zh-CN" altLang="en-US" dirty="0"/>
          </a:p>
        </p:txBody>
      </p:sp>
      <p:sp>
        <p:nvSpPr>
          <p:cNvPr id="13" name="文本框 12"/>
          <p:cNvSpPr txBox="1"/>
          <p:nvPr/>
        </p:nvSpPr>
        <p:spPr>
          <a:xfrm>
            <a:off x="5104015" y="3740727"/>
            <a:ext cx="6500552" cy="523220"/>
          </a:xfrm>
          <a:prstGeom prst="rect">
            <a:avLst/>
          </a:prstGeom>
          <a:noFill/>
        </p:spPr>
        <p:txBody>
          <a:bodyPr wrap="square" rtlCol="0">
            <a:spAutoFit/>
          </a:bodyPr>
          <a:lstStyle/>
          <a:p>
            <a:r>
              <a:rPr lang="zh-CN" altLang="en-US" sz="1400" dirty="0"/>
              <a:t>上面声明了两个从构造函数（没有声明在类名旁），第一个构造函数接收参数后将其委托给了第二个构造函数，然后第二个构造函数委托给了父类；</a:t>
            </a:r>
            <a:endParaRPr lang="zh-CN" altLang="en-US" sz="1400" dirty="0"/>
          </a:p>
        </p:txBody>
      </p:sp>
      <p:pic>
        <p:nvPicPr>
          <p:cNvPr id="14" name="图片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38667" y="4347075"/>
            <a:ext cx="3215871" cy="2067346"/>
          </a:xfrm>
          <a:prstGeom prst="rect">
            <a:avLst/>
          </a:prstGeom>
        </p:spPr>
      </p:pic>
      <p:sp>
        <p:nvSpPr>
          <p:cNvPr id="15" name="文本框 14"/>
          <p:cNvSpPr txBox="1"/>
          <p:nvPr/>
        </p:nvSpPr>
        <p:spPr>
          <a:xfrm>
            <a:off x="8794865" y="4721629"/>
            <a:ext cx="3316779" cy="954107"/>
          </a:xfrm>
          <a:prstGeom prst="rect">
            <a:avLst/>
          </a:prstGeom>
          <a:noFill/>
        </p:spPr>
        <p:txBody>
          <a:bodyPr wrap="square" rtlCol="0">
            <a:spAutoFit/>
          </a:bodyPr>
          <a:lstStyle/>
          <a:p>
            <a:r>
              <a:rPr lang="zh-CN" altLang="en-US" sz="1400" dirty="0"/>
              <a:t>在左图中</a:t>
            </a:r>
            <a:r>
              <a:rPr lang="en-US" altLang="zh-CN" sz="1400" dirty="0"/>
              <a:t>Button</a:t>
            </a:r>
            <a:r>
              <a:rPr lang="zh-CN" altLang="en-US" sz="1400" dirty="0"/>
              <a:t>类没有声明任何构造函数，</a:t>
            </a:r>
            <a:r>
              <a:rPr lang="en-US" altLang="zh-CN" sz="1400" dirty="0" err="1"/>
              <a:t>Kotlin</a:t>
            </a:r>
            <a:r>
              <a:rPr lang="zh-CN" altLang="en-US" sz="1400" dirty="0"/>
              <a:t>将会为它声明一个不带任何参数的默认构造函数；子类在继承这个类时，需要带上括号；</a:t>
            </a:r>
            <a:endParaRPr lang="zh-CN" altLang="en-US" sz="1400"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字段的访问器</a:t>
            </a:r>
            <a:endParaRPr lang="zh-CN" altLang="en-US" dirty="0"/>
          </a:p>
        </p:txBody>
      </p:sp>
      <p:sp>
        <p:nvSpPr>
          <p:cNvPr id="4" name="文本占位符 3"/>
          <p:cNvSpPr>
            <a:spLocks noGrp="1"/>
          </p:cNvSpPr>
          <p:nvPr>
            <p:ph type="body" sz="half" idx="2"/>
          </p:nvPr>
        </p:nvSpPr>
        <p:spPr/>
        <p:txBody>
          <a:bodyPr/>
          <a:lstStyle/>
          <a:p>
            <a:r>
              <a:rPr lang="zh-CN" altLang="en-US" dirty="0"/>
              <a:t>在</a:t>
            </a:r>
            <a:r>
              <a:rPr lang="en-US" altLang="zh-CN" dirty="0" err="1"/>
              <a:t>Kotlin</a:t>
            </a:r>
            <a:r>
              <a:rPr lang="zh-CN" altLang="en-US" dirty="0"/>
              <a:t>中访问字段的语法要比</a:t>
            </a:r>
            <a:r>
              <a:rPr lang="en-US" altLang="zh-CN" dirty="0"/>
              <a:t>Java</a:t>
            </a:r>
            <a:r>
              <a:rPr lang="zh-CN" altLang="en-US" dirty="0"/>
              <a:t>简洁的多，但是其原理是一致的；</a:t>
            </a:r>
            <a:endParaRPr lang="zh-CN" altLang="en-US" dirty="0"/>
          </a:p>
        </p:txBody>
      </p:sp>
      <p:pic>
        <p:nvPicPr>
          <p:cNvPr id="6" name="图片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092758" y="437284"/>
            <a:ext cx="4400550" cy="3905250"/>
          </a:xfrm>
          <a:prstGeom prst="rect">
            <a:avLst/>
          </a:prstGeom>
        </p:spPr>
      </p:pic>
      <p:sp>
        <p:nvSpPr>
          <p:cNvPr id="8" name="文本框 7"/>
          <p:cNvSpPr txBox="1"/>
          <p:nvPr/>
        </p:nvSpPr>
        <p:spPr>
          <a:xfrm>
            <a:off x="5212081" y="4713317"/>
            <a:ext cx="4721628" cy="1169551"/>
          </a:xfrm>
          <a:prstGeom prst="rect">
            <a:avLst/>
          </a:prstGeom>
          <a:noFill/>
        </p:spPr>
        <p:txBody>
          <a:bodyPr wrap="square" rtlCol="0">
            <a:spAutoFit/>
          </a:bodyPr>
          <a:lstStyle/>
          <a:p>
            <a:r>
              <a:rPr lang="zh-CN" altLang="en-US" sz="1400" dirty="0"/>
              <a:t>在</a:t>
            </a:r>
            <a:r>
              <a:rPr lang="en-US" altLang="zh-CN" sz="1400" dirty="0"/>
              <a:t>main</a:t>
            </a:r>
            <a:r>
              <a:rPr lang="zh-CN" altLang="en-US" sz="1400" dirty="0"/>
              <a:t>函数中我们实例化了一个</a:t>
            </a:r>
            <a:r>
              <a:rPr lang="en-US" altLang="zh-CN" sz="1400" dirty="0"/>
              <a:t>User</a:t>
            </a:r>
            <a:r>
              <a:rPr lang="zh-CN" altLang="en-US" sz="1400" dirty="0"/>
              <a:t>对象，在</a:t>
            </a:r>
            <a:r>
              <a:rPr lang="en-US" altLang="zh-CN" sz="1400" dirty="0" err="1"/>
              <a:t>kotlin</a:t>
            </a:r>
            <a:r>
              <a:rPr lang="zh-CN" altLang="en-US" sz="1400" dirty="0"/>
              <a:t>实例化并不需要</a:t>
            </a:r>
            <a:r>
              <a:rPr lang="en-US" altLang="zh-CN" sz="1400" dirty="0"/>
              <a:t>new</a:t>
            </a:r>
            <a:r>
              <a:rPr lang="zh-CN" altLang="en-US" sz="1400" dirty="0"/>
              <a:t>关键词；然后直接给</a:t>
            </a:r>
            <a:r>
              <a:rPr lang="en-US" altLang="zh-CN" sz="1400" dirty="0"/>
              <a:t>address</a:t>
            </a:r>
            <a:r>
              <a:rPr lang="zh-CN" altLang="en-US" sz="1400" dirty="0"/>
              <a:t>属性赋值；</a:t>
            </a:r>
            <a:endParaRPr lang="en-US" altLang="zh-CN" sz="1400" dirty="0"/>
          </a:p>
          <a:p>
            <a:r>
              <a:rPr lang="zh-CN" altLang="en-US" sz="1400" dirty="0"/>
              <a:t>再看</a:t>
            </a:r>
            <a:r>
              <a:rPr lang="en-US" altLang="zh-CN" sz="1400" dirty="0"/>
              <a:t>User</a:t>
            </a:r>
            <a:r>
              <a:rPr lang="zh-CN" altLang="en-US" sz="1400" dirty="0"/>
              <a:t>类，这其实和</a:t>
            </a:r>
            <a:r>
              <a:rPr lang="en-US" altLang="zh-CN" sz="1400" dirty="0"/>
              <a:t>JavaBean</a:t>
            </a:r>
            <a:r>
              <a:rPr lang="zh-CN" altLang="en-US" sz="1400" dirty="0"/>
              <a:t>是一样的，这里有一个</a:t>
            </a:r>
            <a:r>
              <a:rPr lang="en-US" altLang="zh-CN" sz="1400" dirty="0"/>
              <a:t>field</a:t>
            </a:r>
            <a:r>
              <a:rPr lang="zh-CN" altLang="en-US" sz="1400" dirty="0"/>
              <a:t>关键字，被称为幕后字段，也就是当前字段的一个引用；</a:t>
            </a:r>
            <a:endParaRPr lang="zh-CN" altLang="en-US" sz="1400"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数据类</a:t>
            </a:r>
            <a:endParaRPr lang="zh-CN" altLang="en-US" dirty="0"/>
          </a:p>
        </p:txBody>
      </p:sp>
      <p:sp>
        <p:nvSpPr>
          <p:cNvPr id="4" name="文本占位符 3"/>
          <p:cNvSpPr>
            <a:spLocks noGrp="1"/>
          </p:cNvSpPr>
          <p:nvPr>
            <p:ph type="body" sz="half" idx="2"/>
          </p:nvPr>
        </p:nvSpPr>
        <p:spPr/>
        <p:txBody>
          <a:bodyPr/>
          <a:lstStyle/>
          <a:p>
            <a:r>
              <a:rPr lang="zh-CN" altLang="en-US" dirty="0"/>
              <a:t>数据类存储数据，但是不可避免的我们需要去重写</a:t>
            </a:r>
            <a:r>
              <a:rPr lang="en-US" altLang="zh-CN" dirty="0" err="1"/>
              <a:t>toString</a:t>
            </a:r>
            <a:r>
              <a:rPr lang="zh-CN" altLang="en-US" dirty="0"/>
              <a:t>、</a:t>
            </a:r>
            <a:r>
              <a:rPr lang="en-US" altLang="zh-CN" dirty="0"/>
              <a:t>equals</a:t>
            </a:r>
            <a:r>
              <a:rPr lang="zh-CN" altLang="en-US" dirty="0"/>
              <a:t>和</a:t>
            </a:r>
            <a:r>
              <a:rPr lang="en-US" altLang="zh-CN" dirty="0" err="1"/>
              <a:t>hashCode</a:t>
            </a:r>
            <a:r>
              <a:rPr lang="zh-CN" altLang="en-US" dirty="0"/>
              <a:t>方法，但是</a:t>
            </a:r>
            <a:r>
              <a:rPr lang="en-US" altLang="zh-CN" dirty="0" err="1"/>
              <a:t>Kotlin</a:t>
            </a:r>
            <a:r>
              <a:rPr lang="zh-CN" altLang="en-US" dirty="0"/>
              <a:t>中已经内置了解决方案；</a:t>
            </a:r>
            <a:endParaRPr lang="zh-CN" altLang="en-US" dirty="0"/>
          </a:p>
        </p:txBody>
      </p:sp>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078903" y="1298448"/>
            <a:ext cx="5924550" cy="1962150"/>
          </a:xfrm>
          <a:prstGeom prst="rect">
            <a:avLst/>
          </a:prstGeom>
        </p:spPr>
      </p:pic>
      <p:sp>
        <p:nvSpPr>
          <p:cNvPr id="6" name="文本框 5"/>
          <p:cNvSpPr txBox="1"/>
          <p:nvPr/>
        </p:nvSpPr>
        <p:spPr>
          <a:xfrm>
            <a:off x="5137265" y="3732415"/>
            <a:ext cx="4423006" cy="954107"/>
          </a:xfrm>
          <a:prstGeom prst="rect">
            <a:avLst/>
          </a:prstGeom>
          <a:noFill/>
        </p:spPr>
        <p:txBody>
          <a:bodyPr wrap="none" rtlCol="0">
            <a:spAutoFit/>
          </a:bodyPr>
          <a:lstStyle/>
          <a:p>
            <a:r>
              <a:rPr lang="zh-CN" altLang="en-US" sz="1400" dirty="0"/>
              <a:t>使用</a:t>
            </a:r>
            <a:r>
              <a:rPr lang="en-US" altLang="zh-CN" sz="1400" dirty="0"/>
              <a:t>data</a:t>
            </a:r>
            <a:r>
              <a:rPr lang="zh-CN" altLang="en-US" sz="1400" dirty="0"/>
              <a:t>关键词将会自动重写上述方法：</a:t>
            </a:r>
            <a:endParaRPr lang="en-US" altLang="zh-CN" sz="1400" dirty="0"/>
          </a:p>
          <a:p>
            <a:r>
              <a:rPr lang="en-US" altLang="zh-CN" sz="1400" dirty="0"/>
              <a:t>equals: </a:t>
            </a:r>
            <a:r>
              <a:rPr lang="zh-CN" altLang="en-US" sz="1400" dirty="0"/>
              <a:t>用来比较实例</a:t>
            </a:r>
            <a:endParaRPr lang="en-US" altLang="zh-CN" sz="1400" dirty="0"/>
          </a:p>
          <a:p>
            <a:r>
              <a:rPr lang="en-US" altLang="zh-CN" sz="1400" dirty="0" err="1"/>
              <a:t>hashCode</a:t>
            </a:r>
            <a:r>
              <a:rPr lang="zh-CN" altLang="en-US" sz="1400" dirty="0"/>
              <a:t>：用来作为哈希容器的键</a:t>
            </a:r>
            <a:endParaRPr lang="en-US" altLang="zh-CN" sz="1400" dirty="0"/>
          </a:p>
          <a:p>
            <a:r>
              <a:rPr lang="en-US" altLang="zh-CN" sz="1400" dirty="0" err="1"/>
              <a:t>toString</a:t>
            </a:r>
            <a:r>
              <a:rPr lang="zh-CN" altLang="en-US" sz="1400" dirty="0"/>
              <a:t>：生成按声明顺序所有字段的字符串表达形式</a:t>
            </a:r>
            <a:endParaRPr lang="zh-CN" altLang="en-US" sz="1400" dirty="0"/>
          </a:p>
        </p:txBody>
      </p:sp>
      <p:sp>
        <p:nvSpPr>
          <p:cNvPr id="7" name="文本框 6"/>
          <p:cNvSpPr txBox="1"/>
          <p:nvPr/>
        </p:nvSpPr>
        <p:spPr>
          <a:xfrm>
            <a:off x="5220393" y="5278582"/>
            <a:ext cx="6101542" cy="738664"/>
          </a:xfrm>
          <a:prstGeom prst="rect">
            <a:avLst/>
          </a:prstGeom>
          <a:noFill/>
        </p:spPr>
        <p:txBody>
          <a:bodyPr wrap="square" rtlCol="0">
            <a:spAutoFit/>
          </a:bodyPr>
          <a:lstStyle/>
          <a:p>
            <a:r>
              <a:rPr lang="zh-CN" altLang="en-US" sz="1400" dirty="0"/>
              <a:t>值得一提的是，在</a:t>
            </a:r>
            <a:r>
              <a:rPr lang="en-US" altLang="zh-CN" sz="1400" dirty="0"/>
              <a:t>Java</a:t>
            </a:r>
            <a:r>
              <a:rPr lang="zh-CN" altLang="en-US" sz="1400" dirty="0"/>
              <a:t>中常常使用</a:t>
            </a:r>
            <a:r>
              <a:rPr lang="en-US" altLang="zh-CN" sz="1400" dirty="0"/>
              <a:t>==</a:t>
            </a:r>
            <a:r>
              <a:rPr lang="zh-CN" altLang="en-US" sz="1400" dirty="0"/>
              <a:t>来比较对象的引用是否相等，使用</a:t>
            </a:r>
            <a:r>
              <a:rPr lang="en-US" altLang="zh-CN" sz="1400" dirty="0"/>
              <a:t>equals</a:t>
            </a:r>
            <a:r>
              <a:rPr lang="zh-CN" altLang="en-US" sz="1400" dirty="0"/>
              <a:t>方法来比较对象的值是否相等；但是在</a:t>
            </a:r>
            <a:r>
              <a:rPr lang="en-US" altLang="zh-CN" sz="1400" dirty="0" err="1"/>
              <a:t>Kotlin</a:t>
            </a:r>
            <a:r>
              <a:rPr lang="zh-CN" altLang="en-US" sz="1400" dirty="0"/>
              <a:t>中等号就等同于调用</a:t>
            </a:r>
            <a:r>
              <a:rPr lang="en-US" altLang="zh-CN" sz="1400" dirty="0"/>
              <a:t>equals</a:t>
            </a:r>
            <a:r>
              <a:rPr lang="zh-CN" altLang="en-US" sz="1400" dirty="0"/>
              <a:t>方法，如果想要比较引用的话，请使用</a:t>
            </a:r>
            <a:r>
              <a:rPr lang="en-US" altLang="zh-CN" sz="1400" dirty="0"/>
              <a:t>===</a:t>
            </a:r>
            <a:r>
              <a:rPr lang="zh-CN" altLang="en-US" sz="1400" dirty="0"/>
              <a:t>，三等号；</a:t>
            </a:r>
            <a:endParaRPr lang="zh-CN" altLang="en-US" sz="1400"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类委托</a:t>
            </a:r>
            <a:endParaRPr lang="zh-CN" altLang="en-US" dirty="0"/>
          </a:p>
        </p:txBody>
      </p:sp>
      <p:sp>
        <p:nvSpPr>
          <p:cNvPr id="4" name="文本占位符 3"/>
          <p:cNvSpPr>
            <a:spLocks noGrp="1"/>
          </p:cNvSpPr>
          <p:nvPr>
            <p:ph type="body" sz="half" idx="2"/>
          </p:nvPr>
        </p:nvSpPr>
        <p:spPr/>
        <p:txBody>
          <a:bodyPr/>
          <a:lstStyle/>
          <a:p>
            <a:r>
              <a:rPr lang="zh-CN" altLang="en-US" dirty="0"/>
              <a:t>我们常常想要向一些没有被设计为可扩展的类添加一些行为，较好的解决方案是装饰器模式，装饰器模式本质就是创建一个新类，实现与原始类同样的接口并将原始类的实例作为字段保存。与原始类相同的行为不做修改，直接转发给原始类；</a:t>
            </a:r>
            <a:endParaRPr lang="en-US" altLang="zh-CN" dirty="0"/>
          </a:p>
          <a:p>
            <a:r>
              <a:rPr lang="zh-CN" altLang="en-US" dirty="0"/>
              <a:t>但是这样做同样有着缺点，存在着大量的样板代码；</a:t>
            </a:r>
            <a:endParaRPr lang="zh-CN" altLang="en-US" dirty="0"/>
          </a:p>
        </p:txBody>
      </p:sp>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913168" y="438929"/>
            <a:ext cx="5524500" cy="3552825"/>
          </a:xfrm>
          <a:prstGeom prst="rect">
            <a:avLst/>
          </a:prstGeom>
        </p:spPr>
      </p:pic>
      <p:sp>
        <p:nvSpPr>
          <p:cNvPr id="6" name="文本框 5"/>
          <p:cNvSpPr txBox="1"/>
          <p:nvPr/>
        </p:nvSpPr>
        <p:spPr>
          <a:xfrm>
            <a:off x="4913168" y="4360948"/>
            <a:ext cx="5524500" cy="954107"/>
          </a:xfrm>
          <a:prstGeom prst="rect">
            <a:avLst/>
          </a:prstGeom>
          <a:noFill/>
        </p:spPr>
        <p:txBody>
          <a:bodyPr wrap="square" rtlCol="0">
            <a:spAutoFit/>
          </a:bodyPr>
          <a:lstStyle/>
          <a:p>
            <a:r>
              <a:rPr lang="en-US" altLang="zh-CN" sz="1400" dirty="0" err="1"/>
              <a:t>CountingSet</a:t>
            </a:r>
            <a:r>
              <a:rPr lang="zh-CN" altLang="en-US" sz="1400" dirty="0"/>
              <a:t>类有一个</a:t>
            </a:r>
            <a:r>
              <a:rPr lang="en-US" altLang="zh-CN" sz="1400" dirty="0" err="1"/>
              <a:t>innerSet</a:t>
            </a:r>
            <a:r>
              <a:rPr lang="zh-CN" altLang="en-US" sz="1400" dirty="0"/>
              <a:t>字段，同时声明了</a:t>
            </a:r>
            <a:r>
              <a:rPr lang="en-US" altLang="zh-CN" sz="1400" dirty="0" err="1"/>
              <a:t>MutableCollection</a:t>
            </a:r>
            <a:r>
              <a:rPr lang="zh-CN" altLang="en-US" sz="1400" dirty="0"/>
              <a:t>接口，通过</a:t>
            </a:r>
            <a:r>
              <a:rPr lang="en-US" altLang="zh-CN" sz="1400" dirty="0"/>
              <a:t>by</a:t>
            </a:r>
            <a:r>
              <a:rPr lang="zh-CN" altLang="en-US" sz="1400" dirty="0"/>
              <a:t>关键词将接口的行为全部都由</a:t>
            </a:r>
            <a:r>
              <a:rPr lang="en-US" altLang="zh-CN" sz="1400" dirty="0" err="1"/>
              <a:t>innerSet</a:t>
            </a:r>
            <a:r>
              <a:rPr lang="zh-CN" altLang="en-US" sz="1400" dirty="0"/>
              <a:t>实现，个别特异的行为可以通过自己重新方法实现，如同图中的</a:t>
            </a:r>
            <a:r>
              <a:rPr lang="en-US" altLang="zh-CN" sz="1400" dirty="0"/>
              <a:t>add</a:t>
            </a:r>
            <a:r>
              <a:rPr lang="zh-CN" altLang="en-US" sz="1400" dirty="0"/>
              <a:t>方法一样；</a:t>
            </a:r>
            <a:endParaRPr lang="zh-CN" altLang="en-US" sz="14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Kotlin</a:t>
            </a:r>
            <a:r>
              <a:rPr lang="zh-CN" altLang="en-US" dirty="0"/>
              <a:t>设计哲学</a:t>
            </a:r>
            <a:endParaRPr lang="zh-CN" altLang="en-US" dirty="0"/>
          </a:p>
        </p:txBody>
      </p:sp>
      <p:sp>
        <p:nvSpPr>
          <p:cNvPr id="3" name="内容占位符 2"/>
          <p:cNvSpPr>
            <a:spLocks noGrp="1"/>
          </p:cNvSpPr>
          <p:nvPr>
            <p:ph idx="1"/>
          </p:nvPr>
        </p:nvSpPr>
        <p:spPr/>
        <p:txBody>
          <a:bodyPr/>
          <a:lstStyle/>
          <a:p>
            <a:r>
              <a:rPr lang="zh-CN" altLang="en-US" dirty="0"/>
              <a:t>务实：意味着</a:t>
            </a:r>
            <a:r>
              <a:rPr lang="en-US" altLang="zh-CN" dirty="0" err="1"/>
              <a:t>Kotlin</a:t>
            </a:r>
            <a:r>
              <a:rPr lang="zh-CN" altLang="en-US" dirty="0"/>
              <a:t>是一门设计出来解决现实问题的实用语言。</a:t>
            </a:r>
            <a:endParaRPr lang="en-US" altLang="zh-CN" dirty="0"/>
          </a:p>
          <a:p>
            <a:r>
              <a:rPr lang="zh-CN" altLang="en-US" dirty="0"/>
              <a:t>简洁：语法简洁，但是同样具有表现力，让人一目了然。</a:t>
            </a:r>
            <a:endParaRPr lang="en-US" altLang="zh-CN" dirty="0"/>
          </a:p>
          <a:p>
            <a:r>
              <a:rPr lang="zh-CN" altLang="en-US" dirty="0"/>
              <a:t>安全：包括但不仅限于空指针错误和类型转换错误</a:t>
            </a:r>
            <a:endParaRPr lang="en-US" altLang="zh-CN" dirty="0"/>
          </a:p>
          <a:p>
            <a:r>
              <a:rPr lang="zh-CN" altLang="en-US" dirty="0"/>
              <a:t>互操作性：</a:t>
            </a:r>
            <a:r>
              <a:rPr lang="en-US" altLang="zh-CN" dirty="0"/>
              <a:t>Java</a:t>
            </a:r>
            <a:r>
              <a:rPr lang="zh-CN" altLang="en-US" dirty="0"/>
              <a:t>和</a:t>
            </a:r>
            <a:r>
              <a:rPr lang="en-US" altLang="zh-CN" dirty="0" err="1"/>
              <a:t>Kotlin</a:t>
            </a:r>
            <a:r>
              <a:rPr lang="zh-CN" altLang="en-US" dirty="0"/>
              <a:t>代码可以进行交互；</a:t>
            </a:r>
            <a:r>
              <a:rPr lang="en-US" altLang="zh-CN" dirty="0" err="1"/>
              <a:t>Kotlin</a:t>
            </a:r>
            <a:r>
              <a:rPr lang="zh-CN" altLang="en-US" dirty="0"/>
              <a:t>最大程度使用了现有的</a:t>
            </a:r>
            <a:r>
              <a:rPr lang="en-US" altLang="zh-CN" dirty="0"/>
              <a:t>Java</a:t>
            </a:r>
            <a:r>
              <a:rPr lang="zh-CN" altLang="en-US" dirty="0"/>
              <a:t>库。</a:t>
            </a:r>
            <a:endParaRPr lang="zh-CN" altLang="en-US"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object</a:t>
            </a:r>
            <a:r>
              <a:rPr lang="zh-CN" altLang="en-US" dirty="0"/>
              <a:t>关键字</a:t>
            </a:r>
            <a:endParaRPr lang="zh-CN" altLang="en-US" dirty="0"/>
          </a:p>
        </p:txBody>
      </p:sp>
      <p:sp>
        <p:nvSpPr>
          <p:cNvPr id="4" name="文本占位符 3"/>
          <p:cNvSpPr>
            <a:spLocks noGrp="1"/>
          </p:cNvSpPr>
          <p:nvPr>
            <p:ph idx="1"/>
          </p:nvPr>
        </p:nvSpPr>
        <p:spPr/>
        <p:txBody>
          <a:bodyPr/>
          <a:lstStyle/>
          <a:p>
            <a:r>
              <a:rPr lang="en-US" altLang="zh-CN" dirty="0"/>
              <a:t>object</a:t>
            </a:r>
            <a:r>
              <a:rPr lang="zh-CN" altLang="en-US" dirty="0"/>
              <a:t>关键字只有一个作用，定义一个类并同时创建一个实例；</a:t>
            </a:r>
            <a:endParaRPr lang="en-US" altLang="zh-CN" dirty="0"/>
          </a:p>
          <a:p>
            <a:r>
              <a:rPr lang="zh-CN" altLang="en-US" dirty="0"/>
              <a:t>使用场景：</a:t>
            </a:r>
            <a:endParaRPr lang="en-US" altLang="zh-CN" dirty="0"/>
          </a:p>
          <a:p>
            <a:pPr>
              <a:buAutoNum type="arabicPeriod"/>
            </a:pPr>
            <a:r>
              <a:rPr lang="zh-CN" altLang="en-US" dirty="0"/>
              <a:t>对象声明是定义单例的一种方式</a:t>
            </a:r>
            <a:endParaRPr lang="en-US" altLang="zh-CN" dirty="0"/>
          </a:p>
          <a:p>
            <a:pPr>
              <a:buAutoNum type="arabicPeriod"/>
            </a:pPr>
            <a:r>
              <a:rPr lang="zh-CN" altLang="en-US" dirty="0"/>
              <a:t>伴生对象可以持有工厂方法和其他与这个类相关，但在调用时并不依赖类实例的方法。它们的成员可以通过类名来访问。</a:t>
            </a:r>
            <a:endParaRPr lang="en-US" altLang="zh-CN" dirty="0"/>
          </a:p>
          <a:p>
            <a:pPr>
              <a:buAutoNum type="arabicPeriod"/>
            </a:pPr>
            <a:r>
              <a:rPr lang="zh-CN" altLang="en-US" dirty="0"/>
              <a:t>对象表达式用来代替</a:t>
            </a:r>
            <a:r>
              <a:rPr lang="en-US" altLang="zh-CN" dirty="0"/>
              <a:t>Java</a:t>
            </a:r>
            <a:r>
              <a:rPr lang="zh-CN" altLang="en-US" dirty="0"/>
              <a:t>中的匿名内部类</a:t>
            </a:r>
            <a:endParaRPr lang="en-US" altLang="zh-CN" dirty="0"/>
          </a:p>
          <a:p>
            <a:endParaRPr lang="zh-CN" altLang="en-US"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t>单例声明</a:t>
            </a:r>
            <a:endParaRPr lang="zh-CN" altLang="en-US" dirty="0"/>
          </a:p>
        </p:txBody>
      </p:sp>
      <p:sp>
        <p:nvSpPr>
          <p:cNvPr id="6" name="文本占位符 5"/>
          <p:cNvSpPr>
            <a:spLocks noGrp="1"/>
          </p:cNvSpPr>
          <p:nvPr>
            <p:ph type="body" sz="half" idx="2"/>
          </p:nvPr>
        </p:nvSpPr>
        <p:spPr/>
        <p:txBody>
          <a:bodyPr/>
          <a:lstStyle/>
          <a:p>
            <a:r>
              <a:rPr lang="zh-CN" altLang="en-US" dirty="0"/>
              <a:t>可以使用</a:t>
            </a:r>
            <a:r>
              <a:rPr lang="en-US" altLang="zh-CN" dirty="0"/>
              <a:t>object</a:t>
            </a:r>
            <a:r>
              <a:rPr lang="zh-CN" altLang="en-US" dirty="0"/>
              <a:t>关键字声明一些不太严谨的单例</a:t>
            </a:r>
            <a:endParaRPr lang="zh-CN" altLang="en-US" dirty="0"/>
          </a:p>
        </p:txBody>
      </p:sp>
      <p:pic>
        <p:nvPicPr>
          <p:cNvPr id="7" name="图片 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985645" y="478847"/>
            <a:ext cx="4999486" cy="3045749"/>
          </a:xfrm>
          <a:prstGeom prst="rect">
            <a:avLst/>
          </a:prstGeom>
        </p:spPr>
      </p:pic>
      <p:pic>
        <p:nvPicPr>
          <p:cNvPr id="8" name="图片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18648" y="4001194"/>
            <a:ext cx="3086014" cy="2363621"/>
          </a:xfrm>
          <a:prstGeom prst="rect">
            <a:avLst/>
          </a:prstGeom>
        </p:spPr>
      </p:pic>
      <p:sp>
        <p:nvSpPr>
          <p:cNvPr id="10" name="文本框 9"/>
          <p:cNvSpPr txBox="1"/>
          <p:nvPr/>
        </p:nvSpPr>
        <p:spPr>
          <a:xfrm>
            <a:off x="10133215" y="1803862"/>
            <a:ext cx="1812174" cy="954107"/>
          </a:xfrm>
          <a:prstGeom prst="rect">
            <a:avLst/>
          </a:prstGeom>
          <a:noFill/>
        </p:spPr>
        <p:txBody>
          <a:bodyPr wrap="square" rtlCol="0">
            <a:spAutoFit/>
          </a:bodyPr>
          <a:lstStyle/>
          <a:p>
            <a:r>
              <a:rPr lang="zh-CN" altLang="en-US" sz="1400" dirty="0"/>
              <a:t>在</a:t>
            </a:r>
            <a:r>
              <a:rPr lang="en-US" altLang="zh-CN" sz="1400" dirty="0" err="1"/>
              <a:t>Kotlin</a:t>
            </a:r>
            <a:r>
              <a:rPr lang="zh-CN" altLang="en-US" sz="1400" dirty="0"/>
              <a:t>中仅仅使用两个单词就实现了一个简单的单例，相较于</a:t>
            </a:r>
            <a:r>
              <a:rPr lang="en-US" altLang="zh-CN" sz="1400" dirty="0"/>
              <a:t>Java</a:t>
            </a:r>
            <a:r>
              <a:rPr lang="zh-CN" altLang="en-US" sz="1400" dirty="0"/>
              <a:t>的繁琐；</a:t>
            </a:r>
            <a:endParaRPr lang="zh-CN" altLang="en-US" sz="1400" dirty="0"/>
          </a:p>
        </p:txBody>
      </p:sp>
      <p:sp>
        <p:nvSpPr>
          <p:cNvPr id="11" name="文本框 10"/>
          <p:cNvSpPr txBox="1"/>
          <p:nvPr/>
        </p:nvSpPr>
        <p:spPr>
          <a:xfrm>
            <a:off x="8420793" y="4887884"/>
            <a:ext cx="3167149" cy="523220"/>
          </a:xfrm>
          <a:prstGeom prst="rect">
            <a:avLst/>
          </a:prstGeom>
          <a:noFill/>
        </p:spPr>
        <p:txBody>
          <a:bodyPr wrap="square" rtlCol="0">
            <a:spAutoFit/>
          </a:bodyPr>
          <a:lstStyle/>
          <a:p>
            <a:r>
              <a:rPr lang="zh-CN" altLang="en-US" sz="1400" dirty="0"/>
              <a:t>左图是分别在</a:t>
            </a:r>
            <a:r>
              <a:rPr lang="en-US" altLang="zh-CN" sz="1400" dirty="0"/>
              <a:t>Java</a:t>
            </a:r>
            <a:r>
              <a:rPr lang="zh-CN" altLang="en-US" sz="1400" dirty="0"/>
              <a:t>和</a:t>
            </a:r>
            <a:r>
              <a:rPr lang="en-US" altLang="zh-CN" sz="1400" dirty="0" err="1"/>
              <a:t>Kotlin</a:t>
            </a:r>
            <a:r>
              <a:rPr lang="zh-CN" altLang="en-US" sz="1400" dirty="0"/>
              <a:t>中调用在</a:t>
            </a:r>
            <a:r>
              <a:rPr lang="en-US" altLang="zh-CN" sz="1400" dirty="0" err="1"/>
              <a:t>Kotlin</a:t>
            </a:r>
            <a:r>
              <a:rPr lang="zh-CN" altLang="en-US" sz="1400" dirty="0"/>
              <a:t>中定义的单例</a:t>
            </a:r>
            <a:endParaRPr lang="zh-CN" altLang="en-US" sz="1400"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伴生对象</a:t>
            </a:r>
            <a:r>
              <a:rPr lang="en-US" altLang="zh-CN" dirty="0"/>
              <a:t>	</a:t>
            </a:r>
            <a:endParaRPr lang="zh-CN" altLang="en-US" dirty="0"/>
          </a:p>
        </p:txBody>
      </p:sp>
      <p:sp>
        <p:nvSpPr>
          <p:cNvPr id="4" name="文本占位符 3"/>
          <p:cNvSpPr>
            <a:spLocks noGrp="1"/>
          </p:cNvSpPr>
          <p:nvPr>
            <p:ph type="body" sz="half" idx="2"/>
          </p:nvPr>
        </p:nvSpPr>
        <p:spPr/>
        <p:txBody>
          <a:bodyPr/>
          <a:lstStyle/>
          <a:p>
            <a:r>
              <a:rPr lang="en-US" altLang="zh-CN" dirty="0" err="1"/>
              <a:t>Kotlin</a:t>
            </a:r>
            <a:r>
              <a:rPr lang="zh-CN" altLang="en-US" dirty="0"/>
              <a:t>中的类不能拥有静态成员，</a:t>
            </a:r>
            <a:r>
              <a:rPr lang="en-US" altLang="zh-CN" dirty="0"/>
              <a:t>static</a:t>
            </a:r>
            <a:r>
              <a:rPr lang="zh-CN" altLang="en-US" dirty="0"/>
              <a:t>关键字并不是</a:t>
            </a:r>
            <a:r>
              <a:rPr lang="en-US" altLang="zh-CN" dirty="0" err="1"/>
              <a:t>Kotlin</a:t>
            </a:r>
            <a:r>
              <a:rPr lang="zh-CN" altLang="en-US" dirty="0"/>
              <a:t>的一部分；</a:t>
            </a:r>
            <a:endParaRPr lang="en-US" altLang="zh-CN" dirty="0"/>
          </a:p>
          <a:p>
            <a:r>
              <a:rPr lang="zh-CN" altLang="en-US" dirty="0"/>
              <a:t>获取一个类的实例通常使用工厂模式，但是</a:t>
            </a:r>
            <a:r>
              <a:rPr lang="en-US" altLang="zh-CN" dirty="0" err="1"/>
              <a:t>Kotlin</a:t>
            </a:r>
            <a:r>
              <a:rPr lang="zh-CN" altLang="en-US" dirty="0"/>
              <a:t>又不允许静态声明，</a:t>
            </a:r>
            <a:r>
              <a:rPr lang="en-US" altLang="zh-CN" dirty="0"/>
              <a:t>companion</a:t>
            </a:r>
            <a:r>
              <a:rPr lang="zh-CN" altLang="en-US" dirty="0"/>
              <a:t>关键字解决了这个问题；</a:t>
            </a:r>
            <a:endParaRPr lang="en-US" altLang="zh-CN" dirty="0"/>
          </a:p>
          <a:p>
            <a:r>
              <a:rPr lang="zh-CN" altLang="en-US" dirty="0"/>
              <a:t>伴生对象能够访问所有的私有成员，甚至是私有的构造函数；</a:t>
            </a:r>
            <a:endParaRPr lang="zh-CN" altLang="en-US" dirty="0"/>
          </a:p>
        </p:txBody>
      </p:sp>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226367" y="430616"/>
            <a:ext cx="5762625" cy="3552825"/>
          </a:xfrm>
          <a:prstGeom prst="rect">
            <a:avLst/>
          </a:prstGeom>
        </p:spPr>
      </p:pic>
      <p:sp>
        <p:nvSpPr>
          <p:cNvPr id="8" name="文本框 7"/>
          <p:cNvSpPr txBox="1"/>
          <p:nvPr/>
        </p:nvSpPr>
        <p:spPr>
          <a:xfrm>
            <a:off x="5226367" y="4472247"/>
            <a:ext cx="5854498" cy="523220"/>
          </a:xfrm>
          <a:prstGeom prst="rect">
            <a:avLst/>
          </a:prstGeom>
          <a:noFill/>
        </p:spPr>
        <p:txBody>
          <a:bodyPr wrap="square" rtlCol="0">
            <a:spAutoFit/>
          </a:bodyPr>
          <a:lstStyle/>
          <a:p>
            <a:r>
              <a:rPr lang="zh-CN" altLang="en-US" sz="1400" dirty="0"/>
              <a:t>可以看到</a:t>
            </a:r>
            <a:r>
              <a:rPr lang="en-US" altLang="zh-CN" sz="1400" dirty="0"/>
              <a:t>User</a:t>
            </a:r>
            <a:r>
              <a:rPr lang="zh-CN" altLang="en-US" sz="1400" dirty="0"/>
              <a:t>类将构造函数声明为私有，但是在伴生对象中仍然实例化出了</a:t>
            </a:r>
            <a:r>
              <a:rPr lang="en-US" altLang="zh-CN" sz="1400" dirty="0"/>
              <a:t>User</a:t>
            </a:r>
            <a:r>
              <a:rPr lang="zh-CN" altLang="en-US" sz="1400" dirty="0"/>
              <a:t>类；</a:t>
            </a:r>
            <a:endParaRPr lang="zh-CN" altLang="en-US" sz="1400" dirty="0"/>
          </a:p>
        </p:txBody>
      </p:sp>
      <p:sp>
        <p:nvSpPr>
          <p:cNvPr id="9" name="文本框 8"/>
          <p:cNvSpPr txBox="1"/>
          <p:nvPr/>
        </p:nvSpPr>
        <p:spPr>
          <a:xfrm>
            <a:off x="5311833" y="5484273"/>
            <a:ext cx="5112327" cy="307777"/>
          </a:xfrm>
          <a:prstGeom prst="rect">
            <a:avLst/>
          </a:prstGeom>
          <a:noFill/>
        </p:spPr>
        <p:txBody>
          <a:bodyPr wrap="square" rtlCol="0">
            <a:spAutoFit/>
          </a:bodyPr>
          <a:lstStyle/>
          <a:p>
            <a:r>
              <a:rPr lang="zh-CN" altLang="en-US" sz="1400" dirty="0"/>
              <a:t>伴生对象内部应该是工厂方法和静态成员；</a:t>
            </a:r>
            <a:endParaRPr lang="zh-CN" altLang="en-US" sz="1400"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调用伴生对象</a:t>
            </a:r>
            <a:r>
              <a:rPr lang="en-US" altLang="zh-CN" dirty="0"/>
              <a:t>	</a:t>
            </a:r>
            <a:endParaRPr lang="zh-CN" altLang="en-US" dirty="0"/>
          </a:p>
        </p:txBody>
      </p:sp>
      <p:sp>
        <p:nvSpPr>
          <p:cNvPr id="4" name="文本占位符 3"/>
          <p:cNvSpPr>
            <a:spLocks noGrp="1"/>
          </p:cNvSpPr>
          <p:nvPr>
            <p:ph type="body" sz="half" idx="2"/>
          </p:nvPr>
        </p:nvSpPr>
        <p:spPr/>
        <p:txBody>
          <a:bodyPr/>
          <a:lstStyle/>
          <a:p>
            <a:r>
              <a:rPr lang="zh-CN" altLang="en-US" dirty="0"/>
              <a:t>实际上，伴生对象在字节码中被编译成为一个</a:t>
            </a:r>
            <a:r>
              <a:rPr lang="en-US" altLang="zh-CN" dirty="0"/>
              <a:t>User </a:t>
            </a:r>
            <a:r>
              <a:rPr lang="zh-CN" altLang="en-US" dirty="0"/>
              <a:t>类中的一个静态类；</a:t>
            </a:r>
            <a:endParaRPr lang="en-US" altLang="zh-CN" dirty="0"/>
          </a:p>
          <a:p>
            <a:r>
              <a:rPr lang="zh-CN" altLang="en-US" dirty="0"/>
              <a:t>伴生对象作为一个类，同样可以声明接口和添加扩展函数。</a:t>
            </a:r>
            <a:endParaRPr lang="zh-CN" altLang="en-US" dirty="0"/>
          </a:p>
        </p:txBody>
      </p:sp>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073967" y="933450"/>
            <a:ext cx="4238625" cy="1962150"/>
          </a:xfrm>
          <a:prstGeom prst="rect">
            <a:avLst/>
          </a:prstGeom>
        </p:spPr>
      </p:pic>
      <p:sp>
        <p:nvSpPr>
          <p:cNvPr id="6" name="文本框 5"/>
          <p:cNvSpPr txBox="1"/>
          <p:nvPr/>
        </p:nvSpPr>
        <p:spPr>
          <a:xfrm>
            <a:off x="9518073" y="1986742"/>
            <a:ext cx="1800493" cy="307777"/>
          </a:xfrm>
          <a:prstGeom prst="rect">
            <a:avLst/>
          </a:prstGeom>
          <a:noFill/>
        </p:spPr>
        <p:txBody>
          <a:bodyPr wrap="none" rtlCol="0">
            <a:spAutoFit/>
          </a:bodyPr>
          <a:lstStyle/>
          <a:p>
            <a:r>
              <a:rPr lang="zh-CN" altLang="en-US" sz="1400" dirty="0"/>
              <a:t>该类的修饰符如左图</a:t>
            </a:r>
            <a:endParaRPr lang="zh-CN" altLang="en-US" sz="1400" dirty="0"/>
          </a:p>
        </p:txBody>
      </p:sp>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73967" y="3040812"/>
            <a:ext cx="4638675" cy="3552825"/>
          </a:xfrm>
          <a:prstGeom prst="rect">
            <a:avLst/>
          </a:prstGeom>
        </p:spPr>
      </p:pic>
      <p:sp>
        <p:nvSpPr>
          <p:cNvPr id="8" name="文本框 7"/>
          <p:cNvSpPr txBox="1"/>
          <p:nvPr/>
        </p:nvSpPr>
        <p:spPr>
          <a:xfrm>
            <a:off x="9892145" y="5095702"/>
            <a:ext cx="2299855" cy="738664"/>
          </a:xfrm>
          <a:prstGeom prst="rect">
            <a:avLst/>
          </a:prstGeom>
          <a:noFill/>
        </p:spPr>
        <p:txBody>
          <a:bodyPr wrap="square" rtlCol="0">
            <a:spAutoFit/>
          </a:bodyPr>
          <a:lstStyle/>
          <a:p>
            <a:r>
              <a:rPr lang="zh-CN" altLang="en-US" sz="1400" dirty="0"/>
              <a:t>左图是分别在</a:t>
            </a:r>
            <a:r>
              <a:rPr lang="en-US" altLang="zh-CN" sz="1400" dirty="0"/>
              <a:t>Java</a:t>
            </a:r>
            <a:r>
              <a:rPr lang="zh-CN" altLang="en-US" sz="1400" dirty="0"/>
              <a:t>和</a:t>
            </a:r>
            <a:r>
              <a:rPr lang="en-US" altLang="zh-CN" sz="1400" dirty="0" err="1"/>
              <a:t>Kotlin</a:t>
            </a:r>
            <a:r>
              <a:rPr lang="zh-CN" altLang="en-US" sz="1400" dirty="0"/>
              <a:t>中调用伴生对象中的成员；</a:t>
            </a:r>
            <a:endParaRPr lang="zh-CN" altLang="en-US" sz="1400"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对象表达式</a:t>
            </a:r>
            <a:r>
              <a:rPr lang="en-US" altLang="zh-CN" dirty="0"/>
              <a:t>	</a:t>
            </a:r>
            <a:endParaRPr lang="zh-CN" altLang="en-US" dirty="0"/>
          </a:p>
        </p:txBody>
      </p:sp>
      <p:pic>
        <p:nvPicPr>
          <p:cNvPr id="5" name="内容占位符 4"/>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4957507" y="192578"/>
            <a:ext cx="3812042" cy="4572000"/>
          </a:xfrm>
        </p:spPr>
      </p:pic>
      <p:sp>
        <p:nvSpPr>
          <p:cNvPr id="4" name="文本占位符 3"/>
          <p:cNvSpPr>
            <a:spLocks noGrp="1"/>
          </p:cNvSpPr>
          <p:nvPr>
            <p:ph type="body" sz="half" idx="2"/>
          </p:nvPr>
        </p:nvSpPr>
        <p:spPr/>
        <p:txBody>
          <a:bodyPr/>
          <a:lstStyle/>
          <a:p>
            <a:r>
              <a:rPr lang="zh-CN" altLang="en-US" dirty="0"/>
              <a:t>改变匿名内部类的写法</a:t>
            </a:r>
            <a:endParaRPr lang="zh-CN" altLang="en-US" dirty="0"/>
          </a:p>
        </p:txBody>
      </p:sp>
      <p:sp>
        <p:nvSpPr>
          <p:cNvPr id="6" name="文本框 5"/>
          <p:cNvSpPr txBox="1"/>
          <p:nvPr/>
        </p:nvSpPr>
        <p:spPr>
          <a:xfrm>
            <a:off x="9227127" y="2227811"/>
            <a:ext cx="2801389" cy="1169551"/>
          </a:xfrm>
          <a:prstGeom prst="rect">
            <a:avLst/>
          </a:prstGeom>
          <a:noFill/>
        </p:spPr>
        <p:txBody>
          <a:bodyPr wrap="square" rtlCol="0">
            <a:spAutoFit/>
          </a:bodyPr>
          <a:lstStyle/>
          <a:p>
            <a:r>
              <a:rPr lang="zh-CN" altLang="en-US" sz="1400" dirty="0"/>
              <a:t>从语法上看</a:t>
            </a:r>
            <a:r>
              <a:rPr lang="en-US" altLang="zh-CN" sz="1400" dirty="0" err="1"/>
              <a:t>Kotlin</a:t>
            </a:r>
            <a:r>
              <a:rPr lang="zh-CN" altLang="en-US" sz="1400" dirty="0"/>
              <a:t>好像并没有比</a:t>
            </a:r>
            <a:r>
              <a:rPr lang="en-US" altLang="zh-CN" sz="1400" dirty="0"/>
              <a:t>Java</a:t>
            </a:r>
            <a:r>
              <a:rPr lang="zh-CN" altLang="en-US" sz="1400" dirty="0"/>
              <a:t>简单，但是重点在于，</a:t>
            </a:r>
            <a:r>
              <a:rPr lang="en-US" altLang="zh-CN" sz="1400" dirty="0" err="1"/>
              <a:t>Kotlin</a:t>
            </a:r>
            <a:r>
              <a:rPr lang="zh-CN" altLang="en-US" sz="1400" dirty="0"/>
              <a:t>对局部变量的访问并没有局限于</a:t>
            </a:r>
            <a:r>
              <a:rPr lang="en-US" altLang="zh-CN" sz="1400" dirty="0"/>
              <a:t>final</a:t>
            </a:r>
            <a:r>
              <a:rPr lang="zh-CN" altLang="en-US" sz="1400" dirty="0"/>
              <a:t>变量，同时还可以在对象表达式中修改变量值；</a:t>
            </a:r>
            <a:endParaRPr lang="zh-CN" altLang="en-US" sz="1400" dirty="0"/>
          </a:p>
        </p:txBody>
      </p:sp>
      <p:sp>
        <p:nvSpPr>
          <p:cNvPr id="7" name="文本框 6"/>
          <p:cNvSpPr txBox="1"/>
          <p:nvPr/>
        </p:nvSpPr>
        <p:spPr>
          <a:xfrm>
            <a:off x="9343505" y="5020888"/>
            <a:ext cx="2427317" cy="738664"/>
          </a:xfrm>
          <a:prstGeom prst="rect">
            <a:avLst/>
          </a:prstGeom>
          <a:noFill/>
        </p:spPr>
        <p:txBody>
          <a:bodyPr wrap="square" rtlCol="0">
            <a:spAutoFit/>
          </a:bodyPr>
          <a:lstStyle/>
          <a:p>
            <a:r>
              <a:rPr lang="zh-CN" altLang="en-US" sz="1400" dirty="0"/>
              <a:t>与此同时，你可以把对象表达式所生成的对象存储在一个变量中；</a:t>
            </a:r>
            <a:endParaRPr lang="zh-CN" altLang="en-US" sz="1400" dirty="0"/>
          </a:p>
        </p:txBody>
      </p:sp>
      <p:pic>
        <p:nvPicPr>
          <p:cNvPr id="8" name="图片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57507" y="4402511"/>
            <a:ext cx="3965226" cy="2164256"/>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Lambda</a:t>
            </a:r>
            <a:r>
              <a:rPr lang="zh-CN" altLang="en-US" dirty="0"/>
              <a:t>表达式（</a:t>
            </a:r>
            <a:r>
              <a:rPr lang="en-US" altLang="zh-CN" dirty="0"/>
              <a:t>1</a:t>
            </a:r>
            <a:r>
              <a:rPr lang="zh-CN" altLang="en-US" dirty="0"/>
              <a:t>）</a:t>
            </a:r>
            <a:endParaRPr lang="zh-CN" altLang="en-US" dirty="0"/>
          </a:p>
        </p:txBody>
      </p:sp>
      <p:pic>
        <p:nvPicPr>
          <p:cNvPr id="5" name="内容占位符 4"/>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5147729" y="1634143"/>
            <a:ext cx="3514725" cy="3733800"/>
          </a:xfrm>
        </p:spPr>
      </p:pic>
      <p:sp>
        <p:nvSpPr>
          <p:cNvPr id="4" name="文本占位符 3"/>
          <p:cNvSpPr>
            <a:spLocks noGrp="1"/>
          </p:cNvSpPr>
          <p:nvPr>
            <p:ph type="body" sz="half" idx="2"/>
          </p:nvPr>
        </p:nvSpPr>
        <p:spPr/>
        <p:txBody>
          <a:bodyPr/>
          <a:lstStyle/>
          <a:p>
            <a:r>
              <a:rPr lang="en-US" altLang="zh-CN" dirty="0"/>
              <a:t>Lambda</a:t>
            </a:r>
            <a:r>
              <a:rPr lang="zh-CN" altLang="en-US" dirty="0"/>
              <a:t>表达式时</a:t>
            </a:r>
            <a:r>
              <a:rPr lang="en-US" altLang="zh-CN" dirty="0"/>
              <a:t>Java SE 8 </a:t>
            </a:r>
            <a:r>
              <a:rPr lang="zh-CN" altLang="en-US" dirty="0"/>
              <a:t>中添加的重要功能，旨在进一步简洁代码；</a:t>
            </a:r>
            <a:r>
              <a:rPr lang="en-US" altLang="zh-CN" dirty="0" err="1"/>
              <a:t>Kotlin</a:t>
            </a:r>
            <a:r>
              <a:rPr lang="zh-CN" altLang="en-US" dirty="0"/>
              <a:t>作为一门现代语言，同样跟进这一特性；只是在表达上有所不同；</a:t>
            </a:r>
            <a:endParaRPr lang="zh-CN" altLang="en-US" dirty="0"/>
          </a:p>
        </p:txBody>
      </p:sp>
      <p:sp>
        <p:nvSpPr>
          <p:cNvPr id="6" name="文本框 5"/>
          <p:cNvSpPr txBox="1"/>
          <p:nvPr/>
        </p:nvSpPr>
        <p:spPr>
          <a:xfrm>
            <a:off x="9044247" y="3129280"/>
            <a:ext cx="2809702" cy="954107"/>
          </a:xfrm>
          <a:prstGeom prst="rect">
            <a:avLst/>
          </a:prstGeom>
          <a:noFill/>
        </p:spPr>
        <p:txBody>
          <a:bodyPr wrap="square" rtlCol="0">
            <a:spAutoFit/>
          </a:bodyPr>
          <a:lstStyle/>
          <a:p>
            <a:r>
              <a:rPr lang="zh-CN" altLang="en-US" sz="1400" dirty="0"/>
              <a:t>可以看到</a:t>
            </a:r>
            <a:r>
              <a:rPr lang="en-US" altLang="zh-CN" sz="1400" dirty="0" err="1"/>
              <a:t>Kotlin</a:t>
            </a:r>
            <a:r>
              <a:rPr lang="zh-CN" altLang="en-US" sz="1400" dirty="0"/>
              <a:t>和</a:t>
            </a:r>
            <a:r>
              <a:rPr lang="en-US" altLang="zh-CN" sz="1400" dirty="0"/>
              <a:t>Java</a:t>
            </a:r>
            <a:r>
              <a:rPr lang="zh-CN" altLang="en-US" sz="1400" dirty="0"/>
              <a:t>在</a:t>
            </a:r>
            <a:r>
              <a:rPr lang="en-US" altLang="zh-CN" sz="1400" dirty="0"/>
              <a:t>Lambda</a:t>
            </a:r>
            <a:r>
              <a:rPr lang="zh-CN" altLang="en-US" sz="1400" dirty="0"/>
              <a:t>表达式的语法上，还是比较相似的，只是在语言特性上有些许不同；</a:t>
            </a:r>
            <a:endParaRPr lang="zh-CN" altLang="en-US" sz="1400"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lambda</a:t>
            </a:r>
            <a:r>
              <a:rPr lang="zh-CN" altLang="en-US" dirty="0"/>
              <a:t>表达式</a:t>
            </a:r>
            <a:r>
              <a:rPr lang="en-US" altLang="zh-CN" dirty="0"/>
              <a:t>(2)</a:t>
            </a:r>
            <a:endParaRPr lang="zh-CN" altLang="en-US" dirty="0"/>
          </a:p>
        </p:txBody>
      </p:sp>
      <p:pic>
        <p:nvPicPr>
          <p:cNvPr id="9" name="图片 8"/>
          <p:cNvPicPr>
            <a:picLocks noChangeAspect="1"/>
          </p:cNvPicPr>
          <p:nvPr/>
        </p:nvPicPr>
        <p:blipFill rotWithShape="1">
          <a:blip r:embed="rId1">
            <a:extLst>
              <a:ext uri="{28A0092B-C50C-407E-A947-70E740481C1C}">
                <a14:useLocalDpi xmlns:a14="http://schemas.microsoft.com/office/drawing/2010/main" val="0"/>
              </a:ext>
            </a:extLst>
          </a:blip>
          <a:srcRect l="8975" t="23770" r="8417" b="26421"/>
          <a:stretch>
            <a:fillRect/>
          </a:stretch>
        </p:blipFill>
        <p:spPr>
          <a:xfrm>
            <a:off x="108066" y="2637284"/>
            <a:ext cx="4239490" cy="872836"/>
          </a:xfrm>
          <a:prstGeom prst="rect">
            <a:avLst/>
          </a:prstGeom>
        </p:spPr>
      </p:pic>
      <p:sp>
        <p:nvSpPr>
          <p:cNvPr id="10" name="文本框 9"/>
          <p:cNvSpPr txBox="1"/>
          <p:nvPr/>
        </p:nvSpPr>
        <p:spPr>
          <a:xfrm>
            <a:off x="108066" y="4048297"/>
            <a:ext cx="3965171" cy="954107"/>
          </a:xfrm>
          <a:prstGeom prst="rect">
            <a:avLst/>
          </a:prstGeom>
          <a:noFill/>
        </p:spPr>
        <p:txBody>
          <a:bodyPr wrap="square" rtlCol="0">
            <a:spAutoFit/>
          </a:bodyPr>
          <a:lstStyle/>
          <a:p>
            <a:r>
              <a:rPr lang="zh-CN" altLang="en-US" sz="1400" dirty="0"/>
              <a:t>上述代码定义了一个</a:t>
            </a:r>
            <a:r>
              <a:rPr lang="en-US" altLang="zh-CN" sz="1400" dirty="0"/>
              <a:t>Person</a:t>
            </a:r>
            <a:r>
              <a:rPr lang="zh-CN" altLang="en-US" sz="1400" dirty="0"/>
              <a:t>链表，然后试图找出年龄最大的一个人，</a:t>
            </a:r>
            <a:r>
              <a:rPr lang="en-US" altLang="zh-CN" sz="1400" dirty="0" err="1"/>
              <a:t>maxBy</a:t>
            </a:r>
            <a:r>
              <a:rPr lang="zh-CN" altLang="en-US" sz="1400" dirty="0"/>
              <a:t>是一个扩展函数，接收一个</a:t>
            </a:r>
            <a:r>
              <a:rPr lang="en-US" altLang="zh-CN" sz="1400" dirty="0"/>
              <a:t>lambda</a:t>
            </a:r>
            <a:r>
              <a:rPr lang="zh-CN" altLang="en-US" sz="1400" dirty="0"/>
              <a:t>作为参数，这个</a:t>
            </a:r>
            <a:r>
              <a:rPr lang="en-US" altLang="zh-CN" sz="1400" dirty="0"/>
              <a:t>lambda</a:t>
            </a:r>
            <a:r>
              <a:rPr lang="zh-CN" altLang="en-US" sz="1400" dirty="0"/>
              <a:t>提供被比较的值，这里提供年龄；</a:t>
            </a:r>
            <a:endParaRPr lang="zh-CN" altLang="en-US" sz="1400" dirty="0"/>
          </a:p>
        </p:txBody>
      </p:sp>
      <p:pic>
        <p:nvPicPr>
          <p:cNvPr id="11" name="图片 10"/>
          <p:cNvPicPr>
            <a:picLocks noChangeAspect="1"/>
          </p:cNvPicPr>
          <p:nvPr/>
        </p:nvPicPr>
        <p:blipFill rotWithShape="1">
          <a:blip r:embed="rId2">
            <a:extLst>
              <a:ext uri="{28A0092B-C50C-407E-A947-70E740481C1C}">
                <a14:useLocalDpi xmlns:a14="http://schemas.microsoft.com/office/drawing/2010/main" val="0"/>
              </a:ext>
            </a:extLst>
          </a:blip>
          <a:srcRect l="12279" t="26065" r="12214" b="26910"/>
          <a:stretch>
            <a:fillRect/>
          </a:stretch>
        </p:blipFill>
        <p:spPr>
          <a:xfrm>
            <a:off x="4455620" y="2637284"/>
            <a:ext cx="3200401" cy="922713"/>
          </a:xfrm>
          <a:prstGeom prst="rect">
            <a:avLst/>
          </a:prstGeom>
        </p:spPr>
      </p:pic>
      <p:sp>
        <p:nvSpPr>
          <p:cNvPr id="12" name="文本框 11"/>
          <p:cNvSpPr txBox="1"/>
          <p:nvPr/>
        </p:nvSpPr>
        <p:spPr>
          <a:xfrm>
            <a:off x="4555374" y="4272742"/>
            <a:ext cx="3034145" cy="523220"/>
          </a:xfrm>
          <a:prstGeom prst="rect">
            <a:avLst/>
          </a:prstGeom>
          <a:noFill/>
        </p:spPr>
        <p:txBody>
          <a:bodyPr wrap="square" rtlCol="0">
            <a:spAutoFit/>
          </a:bodyPr>
          <a:lstStyle/>
          <a:p>
            <a:r>
              <a:rPr lang="zh-CN" altLang="en-US" sz="1400" dirty="0"/>
              <a:t>当参数类型可以被推导出来时，可以不用显式书写类型；</a:t>
            </a:r>
            <a:endParaRPr lang="zh-CN" altLang="en-US" sz="1400" dirty="0"/>
          </a:p>
        </p:txBody>
      </p:sp>
      <p:pic>
        <p:nvPicPr>
          <p:cNvPr id="13" name="图片 12"/>
          <p:cNvPicPr>
            <a:picLocks noChangeAspect="1"/>
          </p:cNvPicPr>
          <p:nvPr/>
        </p:nvPicPr>
        <p:blipFill rotWithShape="1">
          <a:blip r:embed="rId3">
            <a:extLst>
              <a:ext uri="{28A0092B-C50C-407E-A947-70E740481C1C}">
                <a14:useLocalDpi xmlns:a14="http://schemas.microsoft.com/office/drawing/2010/main" val="0"/>
              </a:ext>
            </a:extLst>
          </a:blip>
          <a:srcRect l="12982" t="26487" r="13547" b="25640"/>
          <a:stretch>
            <a:fillRect/>
          </a:stretch>
        </p:blipFill>
        <p:spPr>
          <a:xfrm>
            <a:off x="8146473" y="2637284"/>
            <a:ext cx="2876204" cy="939339"/>
          </a:xfrm>
          <a:prstGeom prst="rect">
            <a:avLst/>
          </a:prstGeom>
        </p:spPr>
      </p:pic>
      <p:sp>
        <p:nvSpPr>
          <p:cNvPr id="15" name="文本框 14"/>
          <p:cNvSpPr txBox="1"/>
          <p:nvPr/>
        </p:nvSpPr>
        <p:spPr>
          <a:xfrm>
            <a:off x="8229600" y="4371461"/>
            <a:ext cx="2734887" cy="954107"/>
          </a:xfrm>
          <a:prstGeom prst="rect">
            <a:avLst/>
          </a:prstGeom>
          <a:noFill/>
        </p:spPr>
        <p:txBody>
          <a:bodyPr wrap="square" rtlCol="0">
            <a:spAutoFit/>
          </a:bodyPr>
          <a:lstStyle/>
          <a:p>
            <a:r>
              <a:rPr lang="zh-CN" altLang="en-US" sz="1400" dirty="0"/>
              <a:t>如果当前上下文期望的是只有一个参数的</a:t>
            </a:r>
            <a:r>
              <a:rPr lang="en-US" altLang="zh-CN" sz="1400" dirty="0"/>
              <a:t>lambda</a:t>
            </a:r>
            <a:r>
              <a:rPr lang="zh-CN" altLang="en-US" sz="1400" dirty="0"/>
              <a:t>且这个参数的类型可以推断出来，那么可以用</a:t>
            </a:r>
            <a:r>
              <a:rPr lang="en-US" altLang="zh-CN" sz="1400" dirty="0"/>
              <a:t>it</a:t>
            </a:r>
            <a:r>
              <a:rPr lang="zh-CN" altLang="en-US" sz="1400" dirty="0"/>
              <a:t>代替；</a:t>
            </a:r>
            <a:endParaRPr lang="zh-CN" altLang="en-US" sz="1400" dirty="0"/>
          </a:p>
        </p:txBody>
      </p:sp>
      <p:sp>
        <p:nvSpPr>
          <p:cNvPr id="16" name="文本框 15"/>
          <p:cNvSpPr txBox="1"/>
          <p:nvPr/>
        </p:nvSpPr>
        <p:spPr>
          <a:xfrm>
            <a:off x="4833851" y="1065540"/>
            <a:ext cx="4763192" cy="523220"/>
          </a:xfrm>
          <a:prstGeom prst="rect">
            <a:avLst/>
          </a:prstGeom>
          <a:noFill/>
        </p:spPr>
        <p:txBody>
          <a:bodyPr wrap="square" rtlCol="0">
            <a:spAutoFit/>
          </a:bodyPr>
          <a:lstStyle/>
          <a:p>
            <a:r>
              <a:rPr lang="en-US" altLang="zh-CN" sz="1400" dirty="0">
                <a:solidFill>
                  <a:schemeClr val="bg1"/>
                </a:solidFill>
              </a:rPr>
              <a:t>lambda</a:t>
            </a:r>
            <a:r>
              <a:rPr lang="zh-CN" altLang="en-US" sz="1400" dirty="0">
                <a:solidFill>
                  <a:schemeClr val="bg1"/>
                </a:solidFill>
              </a:rPr>
              <a:t>的位置，作为最后一个实参，可以放在括号外面；作为唯一实参，可以去掉括号；</a:t>
            </a:r>
            <a:endParaRPr lang="zh-CN" altLang="en-US" sz="1400" dirty="0">
              <a:solidFill>
                <a:schemeClr val="bg1"/>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lambda</a:t>
            </a:r>
            <a:r>
              <a:rPr lang="zh-CN" altLang="en-US" dirty="0"/>
              <a:t>表达式</a:t>
            </a:r>
            <a:r>
              <a:rPr lang="en-US" altLang="zh-CN" dirty="0"/>
              <a:t>(3)</a:t>
            </a:r>
            <a:endParaRPr lang="zh-CN" altLang="en-US" dirty="0"/>
          </a:p>
        </p:txBody>
      </p:sp>
      <p:pic>
        <p:nvPicPr>
          <p:cNvPr id="5" name="内容占位符 4"/>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5063604" y="509820"/>
            <a:ext cx="5195888" cy="2690605"/>
          </a:xfrm>
        </p:spPr>
      </p:pic>
      <p:sp>
        <p:nvSpPr>
          <p:cNvPr id="4" name="文本占位符 3"/>
          <p:cNvSpPr>
            <a:spLocks noGrp="1"/>
          </p:cNvSpPr>
          <p:nvPr>
            <p:ph type="body" sz="half" idx="2"/>
          </p:nvPr>
        </p:nvSpPr>
        <p:spPr/>
        <p:txBody>
          <a:bodyPr/>
          <a:lstStyle/>
          <a:p>
            <a:r>
              <a:rPr lang="zh-CN" altLang="en-US" dirty="0"/>
              <a:t>在作用域中访问变量；</a:t>
            </a:r>
            <a:endParaRPr lang="en-US" altLang="zh-CN" dirty="0"/>
          </a:p>
          <a:p>
            <a:r>
              <a:rPr lang="zh-CN" altLang="en-US" dirty="0"/>
              <a:t>如果在函数内部使用</a:t>
            </a:r>
            <a:r>
              <a:rPr lang="en-US" altLang="zh-CN" dirty="0"/>
              <a:t>lambda</a:t>
            </a:r>
            <a:r>
              <a:rPr lang="zh-CN" altLang="en-US" dirty="0"/>
              <a:t>，则</a:t>
            </a:r>
            <a:r>
              <a:rPr lang="en-US" altLang="zh-CN" dirty="0"/>
              <a:t>lambda</a:t>
            </a:r>
            <a:r>
              <a:rPr lang="zh-CN" altLang="en-US" dirty="0"/>
              <a:t>可以访问函数的参数和函数中的局部变量；</a:t>
            </a:r>
            <a:endParaRPr lang="zh-CN" altLang="en-US" dirty="0"/>
          </a:p>
        </p:txBody>
      </p:sp>
      <p:sp>
        <p:nvSpPr>
          <p:cNvPr id="3" name="文本框 2"/>
          <p:cNvSpPr txBox="1"/>
          <p:nvPr/>
        </p:nvSpPr>
        <p:spPr>
          <a:xfrm>
            <a:off x="5063604" y="3865418"/>
            <a:ext cx="5195888" cy="1169551"/>
          </a:xfrm>
          <a:prstGeom prst="rect">
            <a:avLst/>
          </a:prstGeom>
          <a:noFill/>
        </p:spPr>
        <p:txBody>
          <a:bodyPr wrap="square" rtlCol="0">
            <a:spAutoFit/>
          </a:bodyPr>
          <a:lstStyle/>
          <a:p>
            <a:r>
              <a:rPr lang="zh-CN" altLang="en-US" sz="1400" dirty="0"/>
              <a:t>这看起来违背了</a:t>
            </a:r>
            <a:r>
              <a:rPr lang="en-US" altLang="zh-CN" sz="1400" dirty="0"/>
              <a:t>Java</a:t>
            </a:r>
            <a:r>
              <a:rPr lang="zh-CN" altLang="en-US" sz="1400" dirty="0"/>
              <a:t>的规则，但是事实上并没有，</a:t>
            </a:r>
            <a:r>
              <a:rPr lang="en-US" altLang="zh-CN" sz="1400" dirty="0"/>
              <a:t>Java</a:t>
            </a:r>
            <a:r>
              <a:rPr lang="zh-CN" altLang="en-US" sz="1400" dirty="0"/>
              <a:t>只允许捕捉</a:t>
            </a:r>
            <a:r>
              <a:rPr lang="en-US" altLang="zh-CN" sz="1400" dirty="0"/>
              <a:t>final</a:t>
            </a:r>
            <a:r>
              <a:rPr lang="zh-CN" altLang="en-US" sz="1400" dirty="0"/>
              <a:t>变量，当你想要捕捉可变变量时，可以使用下面两种技巧，一是声明一个单元素的的数组，其中存储可变值；一是创建一个包装类的实例，其中存储要改变的值的引用；这里</a:t>
            </a:r>
            <a:r>
              <a:rPr lang="en-US" altLang="zh-CN" sz="1400" dirty="0" err="1"/>
              <a:t>Kotlin</a:t>
            </a:r>
            <a:r>
              <a:rPr lang="zh-CN" altLang="en-US" sz="1400" dirty="0"/>
              <a:t>使用了第二种技巧，不过是在编译过程中使用的，对开发者透明；</a:t>
            </a:r>
            <a:endParaRPr lang="zh-CN" altLang="en-US" sz="1400"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成员引用</a:t>
            </a:r>
            <a:endParaRPr lang="zh-CN" altLang="en-US" dirty="0"/>
          </a:p>
        </p:txBody>
      </p:sp>
      <p:pic>
        <p:nvPicPr>
          <p:cNvPr id="5" name="内容占位符 4"/>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5054297" y="703550"/>
            <a:ext cx="5048250" cy="2486025"/>
          </a:xfrm>
        </p:spPr>
      </p:pic>
      <p:sp>
        <p:nvSpPr>
          <p:cNvPr id="4" name="文本占位符 3"/>
          <p:cNvSpPr>
            <a:spLocks noGrp="1"/>
          </p:cNvSpPr>
          <p:nvPr>
            <p:ph type="body" sz="half" idx="2"/>
          </p:nvPr>
        </p:nvSpPr>
        <p:spPr/>
        <p:txBody>
          <a:bodyPr/>
          <a:lstStyle/>
          <a:p>
            <a:r>
              <a:rPr lang="zh-CN" altLang="en-US" dirty="0"/>
              <a:t>一种语法更加简洁的</a:t>
            </a:r>
            <a:r>
              <a:rPr lang="en-US" altLang="zh-CN" dirty="0"/>
              <a:t>lambda</a:t>
            </a:r>
            <a:r>
              <a:rPr lang="zh-CN" altLang="en-US" dirty="0"/>
              <a:t>表达式；</a:t>
            </a:r>
            <a:endParaRPr lang="en-US" altLang="zh-CN" dirty="0"/>
          </a:p>
          <a:p>
            <a:r>
              <a:rPr lang="zh-CN" altLang="en-US" dirty="0"/>
              <a:t>用于创建一个调用单个方法或者访问单个属性的函数值</a:t>
            </a:r>
            <a:endParaRPr lang="zh-CN" altLang="en-US" dirty="0"/>
          </a:p>
        </p:txBody>
      </p:sp>
      <p:sp>
        <p:nvSpPr>
          <p:cNvPr id="6" name="文本框 5"/>
          <p:cNvSpPr txBox="1"/>
          <p:nvPr/>
        </p:nvSpPr>
        <p:spPr>
          <a:xfrm>
            <a:off x="5145578" y="3956858"/>
            <a:ext cx="5170517" cy="738664"/>
          </a:xfrm>
          <a:prstGeom prst="rect">
            <a:avLst/>
          </a:prstGeom>
          <a:noFill/>
        </p:spPr>
        <p:txBody>
          <a:bodyPr wrap="square" rtlCol="0">
            <a:spAutoFit/>
          </a:bodyPr>
          <a:lstStyle/>
          <a:p>
            <a:r>
              <a:rPr lang="zh-CN" altLang="en-US" sz="1400" dirty="0"/>
              <a:t>可以看到成员引用极大地简洁了这一类特殊的</a:t>
            </a:r>
            <a:r>
              <a:rPr lang="en-US" altLang="zh-CN" sz="1400" dirty="0"/>
              <a:t>lambda</a:t>
            </a:r>
            <a:r>
              <a:rPr lang="zh-CN" altLang="en-US" sz="1400" dirty="0"/>
              <a:t>表达式；成员引用分为两个部分，一个是作为参数的类实例，一个作为返回值的类的属性或者函数，中间以双冒号隔开；</a:t>
            </a:r>
            <a:endParaRPr lang="zh-CN" altLang="en-US" sz="1400" dirty="0"/>
          </a:p>
        </p:txBody>
      </p:sp>
      <p:sp>
        <p:nvSpPr>
          <p:cNvPr id="7" name="文本框 6"/>
          <p:cNvSpPr txBox="1"/>
          <p:nvPr/>
        </p:nvSpPr>
        <p:spPr>
          <a:xfrm>
            <a:off x="5261956" y="5370022"/>
            <a:ext cx="4493538" cy="307777"/>
          </a:xfrm>
          <a:prstGeom prst="rect">
            <a:avLst/>
          </a:prstGeom>
          <a:noFill/>
        </p:spPr>
        <p:txBody>
          <a:bodyPr wrap="none" rtlCol="0">
            <a:spAutoFit/>
          </a:bodyPr>
          <a:lstStyle/>
          <a:p>
            <a:r>
              <a:rPr lang="zh-CN" altLang="en-US" sz="1400" dirty="0"/>
              <a:t>成员引用同样适用于顶层函数、构造函数和扩展函数；</a:t>
            </a:r>
            <a:endParaRPr lang="zh-CN" altLang="en-US" sz="1400"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集合的函数式</a:t>
            </a:r>
            <a:r>
              <a:rPr lang="en-US" altLang="zh-CN" dirty="0"/>
              <a:t>API</a:t>
            </a:r>
            <a:r>
              <a:rPr lang="zh-CN" altLang="en-US" dirty="0"/>
              <a:t>（</a:t>
            </a:r>
            <a:r>
              <a:rPr lang="en-US" altLang="zh-CN" dirty="0"/>
              <a:t>2</a:t>
            </a:r>
            <a:r>
              <a:rPr lang="zh-CN" altLang="en-US" dirty="0"/>
              <a:t>）</a:t>
            </a:r>
            <a:endParaRPr lang="zh-CN" altLang="en-US" dirty="0"/>
          </a:p>
        </p:txBody>
      </p:sp>
      <p:pic>
        <p:nvPicPr>
          <p:cNvPr id="5" name="内容占位符 4"/>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4938913" y="473826"/>
            <a:ext cx="7125191" cy="3117271"/>
          </a:xfrm>
        </p:spPr>
      </p:pic>
      <p:sp>
        <p:nvSpPr>
          <p:cNvPr id="4" name="文本占位符 3"/>
          <p:cNvSpPr>
            <a:spLocks noGrp="1"/>
          </p:cNvSpPr>
          <p:nvPr>
            <p:ph type="body" sz="half" idx="2"/>
          </p:nvPr>
        </p:nvSpPr>
        <p:spPr/>
        <p:txBody>
          <a:bodyPr/>
          <a:lstStyle/>
          <a:p>
            <a:r>
              <a:rPr lang="zh-CN" altLang="en-US" dirty="0"/>
              <a:t>函数式编程风格在操作集合时提供了很多优势；</a:t>
            </a:r>
            <a:endParaRPr lang="zh-CN" altLang="en-US" dirty="0"/>
          </a:p>
        </p:txBody>
      </p:sp>
      <p:sp>
        <p:nvSpPr>
          <p:cNvPr id="6" name="文本框 5"/>
          <p:cNvSpPr txBox="1"/>
          <p:nvPr/>
        </p:nvSpPr>
        <p:spPr>
          <a:xfrm>
            <a:off x="5054138" y="4272742"/>
            <a:ext cx="6882938" cy="954107"/>
          </a:xfrm>
          <a:prstGeom prst="rect">
            <a:avLst/>
          </a:prstGeom>
          <a:noFill/>
        </p:spPr>
        <p:txBody>
          <a:bodyPr wrap="square" rtlCol="0">
            <a:spAutoFit/>
          </a:bodyPr>
          <a:lstStyle/>
          <a:p>
            <a:r>
              <a:rPr lang="zh-CN" altLang="en-US" sz="1400" dirty="0"/>
              <a:t>在</a:t>
            </a:r>
            <a:r>
              <a:rPr lang="en-US" altLang="zh-CN" sz="1400" dirty="0"/>
              <a:t>main</a:t>
            </a:r>
            <a:r>
              <a:rPr lang="zh-CN" altLang="en-US" sz="1400" dirty="0"/>
              <a:t>函数中是一个简单的函数式</a:t>
            </a:r>
            <a:r>
              <a:rPr lang="en-US" altLang="zh-CN" sz="1400" dirty="0"/>
              <a:t>API</a:t>
            </a:r>
            <a:r>
              <a:rPr lang="zh-CN" altLang="en-US" sz="1400" dirty="0"/>
              <a:t>的例子，这个例子用来过滤集合中所有的单数；</a:t>
            </a:r>
            <a:endParaRPr lang="en-US" altLang="zh-CN" sz="1400" dirty="0"/>
          </a:p>
          <a:p>
            <a:r>
              <a:rPr lang="zh-CN" altLang="en-US" sz="1400" dirty="0"/>
              <a:t>在上述代码的中部可以看到</a:t>
            </a:r>
            <a:r>
              <a:rPr lang="en-US" altLang="zh-CN" sz="1400" dirty="0"/>
              <a:t>filter</a:t>
            </a:r>
            <a:r>
              <a:rPr lang="zh-CN" altLang="en-US" sz="1400" dirty="0"/>
              <a:t>事实上是通过扩展函数实现，这里它把操作转发到了</a:t>
            </a:r>
            <a:r>
              <a:rPr lang="en-US" altLang="zh-CN" sz="1400" dirty="0" err="1"/>
              <a:t>filterTo</a:t>
            </a:r>
            <a:r>
              <a:rPr lang="zh-CN" altLang="en-US" sz="1400" dirty="0"/>
              <a:t>函数，</a:t>
            </a:r>
            <a:r>
              <a:rPr lang="en-US" altLang="zh-CN" sz="1400" dirty="0" err="1"/>
              <a:t>filterTo</a:t>
            </a:r>
            <a:r>
              <a:rPr lang="zh-CN" altLang="en-US" sz="1400" dirty="0"/>
              <a:t>函数体还是比较简单，不在赘述；但是</a:t>
            </a:r>
            <a:r>
              <a:rPr lang="en-US" altLang="zh-CN" sz="1400" dirty="0"/>
              <a:t>for</a:t>
            </a:r>
            <a:r>
              <a:rPr lang="zh-CN" altLang="en-US" sz="1400" dirty="0"/>
              <a:t>循环中的</a:t>
            </a:r>
            <a:r>
              <a:rPr lang="en-US" altLang="zh-CN" sz="1400" dirty="0"/>
              <a:t>this</a:t>
            </a:r>
            <a:r>
              <a:rPr lang="zh-CN" altLang="en-US" sz="1400" dirty="0"/>
              <a:t>指的是被扩展的类的实例；</a:t>
            </a:r>
            <a:endParaRPr lang="zh-CN" altLang="en-US" sz="14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Kotlin</a:t>
            </a:r>
            <a:r>
              <a:rPr lang="zh-CN" altLang="en-US" dirty="0"/>
              <a:t>基础</a:t>
            </a:r>
            <a:endParaRPr lang="zh-CN" altLang="en-US" dirty="0"/>
          </a:p>
        </p:txBody>
      </p:sp>
      <p:sp>
        <p:nvSpPr>
          <p:cNvPr id="3" name="内容占位符 2"/>
          <p:cNvSpPr>
            <a:spLocks noGrp="1"/>
          </p:cNvSpPr>
          <p:nvPr>
            <p:ph idx="1"/>
          </p:nvPr>
        </p:nvSpPr>
        <p:spPr/>
        <p:txBody>
          <a:bodyPr/>
          <a:lstStyle/>
          <a:p>
            <a:pPr marL="0" indent="0">
              <a:buNone/>
            </a:pPr>
            <a:r>
              <a:rPr lang="en-US" altLang="zh-CN" dirty="0"/>
              <a:t>Hello World</a:t>
            </a:r>
            <a:endParaRPr lang="en-US" altLang="zh-CN" dirty="0"/>
          </a:p>
          <a:p>
            <a:pPr marL="0" indent="0">
              <a:buNone/>
            </a:pPr>
            <a:r>
              <a:rPr lang="zh-CN" altLang="en-US" sz="1600" dirty="0"/>
              <a:t>右边图示代码，可以观察到很多</a:t>
            </a:r>
            <a:r>
              <a:rPr lang="en-US" altLang="zh-CN" sz="1600" dirty="0" err="1"/>
              <a:t>Kotlin</a:t>
            </a:r>
            <a:r>
              <a:rPr lang="zh-CN" altLang="en-US" sz="1600" dirty="0"/>
              <a:t>的语法特性：</a:t>
            </a:r>
            <a:endParaRPr lang="en-US" altLang="zh-CN" sz="1600" dirty="0"/>
          </a:p>
          <a:p>
            <a:pPr>
              <a:buFont typeface="Wingdings" panose="05000000000000000000" pitchFamily="2" charset="2"/>
              <a:buChar char="l"/>
            </a:pPr>
            <a:r>
              <a:rPr lang="zh-CN" altLang="en-US" sz="1400" dirty="0"/>
              <a:t>使用</a:t>
            </a:r>
            <a:r>
              <a:rPr lang="en-US" altLang="zh-CN" sz="1400" dirty="0"/>
              <a:t>fun</a:t>
            </a:r>
            <a:r>
              <a:rPr lang="zh-CN" altLang="en-US" sz="1400" dirty="0"/>
              <a:t>来声明函数。</a:t>
            </a:r>
            <a:endParaRPr lang="en-US" altLang="zh-CN" sz="1400" dirty="0"/>
          </a:p>
          <a:p>
            <a:pPr>
              <a:buFont typeface="Wingdings" panose="05000000000000000000" pitchFamily="2" charset="2"/>
              <a:buChar char="l"/>
            </a:pPr>
            <a:r>
              <a:rPr lang="zh-CN" altLang="en-US" sz="1400" dirty="0"/>
              <a:t>参数的类型写在它的名称后面，变量也是一样。</a:t>
            </a:r>
            <a:endParaRPr lang="en-US" altLang="zh-CN" sz="1400" dirty="0"/>
          </a:p>
          <a:p>
            <a:pPr>
              <a:buFont typeface="Wingdings" panose="05000000000000000000" pitchFamily="2" charset="2"/>
              <a:buChar char="l"/>
            </a:pPr>
            <a:r>
              <a:rPr lang="zh-CN" altLang="en-US" sz="1400" dirty="0"/>
              <a:t>函数可以定义在文件的最外层，无需把它放在类中。</a:t>
            </a:r>
            <a:endParaRPr lang="en-US" altLang="zh-CN" sz="1400" dirty="0"/>
          </a:p>
          <a:p>
            <a:pPr>
              <a:buFont typeface="Wingdings" panose="05000000000000000000" pitchFamily="2" charset="2"/>
              <a:buChar char="l"/>
            </a:pPr>
            <a:r>
              <a:rPr lang="zh-CN" altLang="en-US" sz="1400" dirty="0"/>
              <a:t>数组就是类，没有声明数组的特殊语法。</a:t>
            </a:r>
            <a:endParaRPr lang="en-US" altLang="zh-CN" sz="1400" dirty="0"/>
          </a:p>
          <a:p>
            <a:pPr>
              <a:buFont typeface="Wingdings" panose="05000000000000000000" pitchFamily="2" charset="2"/>
              <a:buChar char="l"/>
            </a:pPr>
            <a:r>
              <a:rPr lang="zh-CN" altLang="en-US" sz="1400" dirty="0"/>
              <a:t>使用</a:t>
            </a:r>
            <a:r>
              <a:rPr lang="en-US" altLang="zh-CN" sz="1400" dirty="0" err="1"/>
              <a:t>println</a:t>
            </a:r>
            <a:r>
              <a:rPr lang="zh-CN" altLang="en-US" sz="1400" dirty="0"/>
              <a:t>代替了冗长的</a:t>
            </a:r>
            <a:r>
              <a:rPr lang="en-US" altLang="zh-CN" sz="1400" dirty="0" err="1"/>
              <a:t>System.out.println</a:t>
            </a:r>
            <a:r>
              <a:rPr lang="zh-CN" altLang="en-US" sz="1400" dirty="0"/>
              <a:t>。</a:t>
            </a:r>
            <a:endParaRPr lang="en-US" altLang="zh-CN" sz="1400" dirty="0"/>
          </a:p>
          <a:p>
            <a:pPr>
              <a:buFont typeface="Wingdings" panose="05000000000000000000" pitchFamily="2" charset="2"/>
              <a:buChar char="l"/>
            </a:pPr>
            <a:r>
              <a:rPr lang="zh-CN" altLang="en-US" sz="1400" dirty="0"/>
              <a:t>省略了每行代码后的分号</a:t>
            </a:r>
            <a:endParaRPr lang="zh-CN" altLang="en-US" sz="1400" dirty="0"/>
          </a:p>
        </p:txBody>
      </p:sp>
      <p:pic>
        <p:nvPicPr>
          <p:cNvPr id="6" name="图片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136496" y="2603499"/>
            <a:ext cx="5205912" cy="3200141"/>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集合的函数式</a:t>
            </a:r>
            <a:r>
              <a:rPr lang="en-US" altLang="zh-CN" dirty="0"/>
              <a:t>API</a:t>
            </a:r>
            <a:r>
              <a:rPr lang="zh-CN" altLang="en-US" dirty="0"/>
              <a:t>（</a:t>
            </a:r>
            <a:r>
              <a:rPr lang="en-US" altLang="zh-CN" dirty="0"/>
              <a:t>2</a:t>
            </a:r>
            <a:r>
              <a:rPr lang="zh-CN" altLang="en-US" dirty="0"/>
              <a:t>）</a:t>
            </a:r>
            <a:endParaRPr lang="zh-CN" altLang="en-US" dirty="0"/>
          </a:p>
        </p:txBody>
      </p:sp>
      <p:graphicFrame>
        <p:nvGraphicFramePr>
          <p:cNvPr id="5" name="内容占位符 4"/>
          <p:cNvGraphicFramePr>
            <a:graphicFrameLocks noGrp="1"/>
          </p:cNvGraphicFramePr>
          <p:nvPr>
            <p:ph idx="1"/>
          </p:nvPr>
        </p:nvGraphicFramePr>
        <p:xfrm>
          <a:off x="5079077" y="1981199"/>
          <a:ext cx="6658494" cy="2890520"/>
        </p:xfrm>
        <a:graphic>
          <a:graphicData uri="http://schemas.openxmlformats.org/drawingml/2006/table">
            <a:tbl>
              <a:tblPr firstRow="1" bandRow="1">
                <a:tableStyleId>{5C22544A-7EE6-4342-B048-85BDC9FD1C3A}</a:tableStyleId>
              </a:tblPr>
              <a:tblGrid>
                <a:gridCol w="1756216"/>
                <a:gridCol w="3289609"/>
                <a:gridCol w="1612669"/>
              </a:tblGrid>
              <a:tr h="370840">
                <a:tc>
                  <a:txBody>
                    <a:bodyPr/>
                    <a:lstStyle/>
                    <a:p>
                      <a:r>
                        <a:rPr lang="zh-CN" altLang="en-US" dirty="0"/>
                        <a:t>函数名</a:t>
                      </a:r>
                      <a:endParaRPr lang="zh-CN" altLang="en-US" dirty="0"/>
                    </a:p>
                  </a:txBody>
                  <a:tcPr/>
                </a:tc>
                <a:tc>
                  <a:txBody>
                    <a:bodyPr/>
                    <a:lstStyle/>
                    <a:p>
                      <a:r>
                        <a:rPr lang="zh-CN" altLang="en-US" dirty="0"/>
                        <a:t>功能</a:t>
                      </a:r>
                      <a:endParaRPr lang="zh-CN" altLang="en-US" dirty="0"/>
                    </a:p>
                  </a:txBody>
                  <a:tcPr/>
                </a:tc>
                <a:tc>
                  <a:txBody>
                    <a:bodyPr/>
                    <a:lstStyle/>
                    <a:p>
                      <a:r>
                        <a:rPr lang="zh-CN" altLang="en-US" dirty="0"/>
                        <a:t>返回值</a:t>
                      </a:r>
                      <a:endParaRPr lang="zh-CN" altLang="en-US" dirty="0"/>
                    </a:p>
                  </a:txBody>
                  <a:tcPr/>
                </a:tc>
              </a:tr>
              <a:tr h="370840">
                <a:tc>
                  <a:txBody>
                    <a:bodyPr/>
                    <a:lstStyle/>
                    <a:p>
                      <a:r>
                        <a:rPr lang="en-US" altLang="zh-CN" dirty="0"/>
                        <a:t>filter</a:t>
                      </a:r>
                      <a:endParaRPr lang="zh-CN" altLang="en-US" dirty="0"/>
                    </a:p>
                  </a:txBody>
                  <a:tcPr/>
                </a:tc>
                <a:tc>
                  <a:txBody>
                    <a:bodyPr/>
                    <a:lstStyle/>
                    <a:p>
                      <a:r>
                        <a:rPr lang="zh-CN" altLang="en-US" sz="1400" dirty="0"/>
                        <a:t>过滤不合条件的子项</a:t>
                      </a:r>
                      <a:endParaRPr lang="zh-CN" altLang="en-US" sz="1400" dirty="0"/>
                    </a:p>
                  </a:txBody>
                  <a:tcPr/>
                </a:tc>
                <a:tc>
                  <a:txBody>
                    <a:bodyPr/>
                    <a:lstStyle/>
                    <a:p>
                      <a:r>
                        <a:rPr lang="zh-CN" altLang="en-US" sz="1400" dirty="0"/>
                        <a:t>所有符合条件的子项的集合</a:t>
                      </a:r>
                      <a:endParaRPr lang="zh-CN" altLang="en-US" sz="1400" dirty="0"/>
                    </a:p>
                  </a:txBody>
                  <a:tcPr/>
                </a:tc>
              </a:tr>
              <a:tr h="370840">
                <a:tc>
                  <a:txBody>
                    <a:bodyPr/>
                    <a:lstStyle/>
                    <a:p>
                      <a:r>
                        <a:rPr lang="en-US" altLang="zh-CN" dirty="0"/>
                        <a:t>map</a:t>
                      </a:r>
                      <a:endParaRPr lang="zh-CN" altLang="en-US" dirty="0"/>
                    </a:p>
                  </a:txBody>
                  <a:tcPr/>
                </a:tc>
                <a:tc>
                  <a:txBody>
                    <a:bodyPr/>
                    <a:lstStyle/>
                    <a:p>
                      <a:r>
                        <a:rPr lang="zh-CN" altLang="en-US" sz="1400" dirty="0"/>
                        <a:t>对每个子项完成一次映射</a:t>
                      </a:r>
                      <a:endParaRPr lang="zh-CN" altLang="en-US" sz="1400" dirty="0"/>
                    </a:p>
                  </a:txBody>
                  <a:tcPr/>
                </a:tc>
                <a:tc>
                  <a:txBody>
                    <a:bodyPr/>
                    <a:lstStyle/>
                    <a:p>
                      <a:r>
                        <a:rPr lang="zh-CN" altLang="en-US" sz="1400" dirty="0"/>
                        <a:t>映射结果的集合</a:t>
                      </a:r>
                      <a:endParaRPr lang="zh-CN" altLang="en-US" sz="1400" dirty="0"/>
                    </a:p>
                  </a:txBody>
                  <a:tcPr/>
                </a:tc>
              </a:tr>
              <a:tr h="370840">
                <a:tc>
                  <a:txBody>
                    <a:bodyPr/>
                    <a:lstStyle/>
                    <a:p>
                      <a:r>
                        <a:rPr lang="en-US" altLang="zh-CN" dirty="0"/>
                        <a:t>all</a:t>
                      </a:r>
                      <a:endParaRPr lang="zh-CN" altLang="en-US" dirty="0"/>
                    </a:p>
                  </a:txBody>
                  <a:tcPr/>
                </a:tc>
                <a:tc>
                  <a:txBody>
                    <a:bodyPr/>
                    <a:lstStyle/>
                    <a:p>
                      <a:r>
                        <a:rPr lang="zh-CN" altLang="en-US" sz="1400" dirty="0"/>
                        <a:t>判断是否所有子项都满足条件</a:t>
                      </a:r>
                      <a:endParaRPr lang="zh-CN" altLang="en-US" sz="1400" dirty="0"/>
                    </a:p>
                  </a:txBody>
                  <a:tcPr/>
                </a:tc>
                <a:tc>
                  <a:txBody>
                    <a:bodyPr/>
                    <a:lstStyle/>
                    <a:p>
                      <a:r>
                        <a:rPr lang="zh-CN" altLang="en-US" sz="1400" dirty="0"/>
                        <a:t>布尔量</a:t>
                      </a:r>
                      <a:endParaRPr lang="zh-CN" altLang="en-US" sz="1400" dirty="0"/>
                    </a:p>
                  </a:txBody>
                  <a:tcPr/>
                </a:tc>
              </a:tr>
              <a:tr h="370840">
                <a:tc>
                  <a:txBody>
                    <a:bodyPr/>
                    <a:lstStyle/>
                    <a:p>
                      <a:r>
                        <a:rPr lang="en-US" altLang="zh-CN" dirty="0"/>
                        <a:t>any</a:t>
                      </a:r>
                      <a:endParaRPr lang="zh-CN" altLang="en-US" dirty="0"/>
                    </a:p>
                  </a:txBody>
                  <a:tcPr/>
                </a:tc>
                <a:tc>
                  <a:txBody>
                    <a:bodyPr/>
                    <a:lstStyle/>
                    <a:p>
                      <a:r>
                        <a:rPr lang="zh-CN" altLang="en-US" sz="1400" dirty="0"/>
                        <a:t>判断集合中是否至少一个满足条件</a:t>
                      </a:r>
                      <a:endParaRPr lang="zh-CN" altLang="en-US" sz="1400" dirty="0"/>
                    </a:p>
                  </a:txBody>
                  <a:tcPr/>
                </a:tc>
                <a:tc>
                  <a:txBody>
                    <a:bodyPr/>
                    <a:lstStyle/>
                    <a:p>
                      <a:r>
                        <a:rPr lang="zh-CN" altLang="en-US" sz="1400" dirty="0"/>
                        <a:t>布尔量</a:t>
                      </a:r>
                      <a:endParaRPr lang="zh-CN" altLang="en-US" sz="1400" dirty="0"/>
                    </a:p>
                  </a:txBody>
                  <a:tcPr/>
                </a:tc>
              </a:tr>
              <a:tr h="370840">
                <a:tc>
                  <a:txBody>
                    <a:bodyPr/>
                    <a:lstStyle/>
                    <a:p>
                      <a:r>
                        <a:rPr lang="en-US" altLang="zh-CN" dirty="0"/>
                        <a:t>count</a:t>
                      </a:r>
                      <a:endParaRPr lang="zh-CN" altLang="en-US" dirty="0"/>
                    </a:p>
                  </a:txBody>
                  <a:tcPr/>
                </a:tc>
                <a:tc>
                  <a:txBody>
                    <a:bodyPr/>
                    <a:lstStyle/>
                    <a:p>
                      <a:r>
                        <a:rPr lang="zh-CN" altLang="en-US" sz="1400" dirty="0"/>
                        <a:t>多少个元素满足条件</a:t>
                      </a:r>
                      <a:endParaRPr lang="zh-CN" altLang="en-US" sz="1400" dirty="0"/>
                    </a:p>
                  </a:txBody>
                  <a:tcPr/>
                </a:tc>
                <a:tc>
                  <a:txBody>
                    <a:bodyPr/>
                    <a:lstStyle/>
                    <a:p>
                      <a:r>
                        <a:rPr lang="zh-CN" altLang="en-US" sz="1400" dirty="0"/>
                        <a:t>整型</a:t>
                      </a:r>
                      <a:endParaRPr lang="zh-CN" altLang="en-US" sz="1400" dirty="0"/>
                    </a:p>
                  </a:txBody>
                  <a:tcPr/>
                </a:tc>
              </a:tr>
              <a:tr h="370840">
                <a:tc>
                  <a:txBody>
                    <a:bodyPr/>
                    <a:lstStyle/>
                    <a:p>
                      <a:r>
                        <a:rPr lang="en-US" altLang="zh-CN" dirty="0"/>
                        <a:t>find</a:t>
                      </a:r>
                      <a:endParaRPr lang="zh-CN" altLang="en-US" dirty="0"/>
                    </a:p>
                  </a:txBody>
                  <a:tcPr/>
                </a:tc>
                <a:tc>
                  <a:txBody>
                    <a:bodyPr/>
                    <a:lstStyle/>
                    <a:p>
                      <a:r>
                        <a:rPr lang="zh-CN" altLang="en-US" sz="1400" dirty="0"/>
                        <a:t>找到一个满足条件的元素</a:t>
                      </a:r>
                      <a:endParaRPr lang="zh-CN" altLang="en-US" sz="1400" dirty="0"/>
                    </a:p>
                  </a:txBody>
                  <a:tcPr/>
                </a:tc>
                <a:tc>
                  <a:txBody>
                    <a:bodyPr/>
                    <a:lstStyle/>
                    <a:p>
                      <a:r>
                        <a:rPr lang="zh-CN" altLang="en-US" sz="1400" dirty="0"/>
                        <a:t>第一个满足条件的元素</a:t>
                      </a:r>
                      <a:endParaRPr lang="zh-CN" altLang="en-US" sz="1400" dirty="0"/>
                    </a:p>
                  </a:txBody>
                  <a:tcPr/>
                </a:tc>
              </a:tr>
            </a:tbl>
          </a:graphicData>
        </a:graphic>
      </p:graphicFrame>
      <p:sp>
        <p:nvSpPr>
          <p:cNvPr id="4" name="文本占位符 3"/>
          <p:cNvSpPr>
            <a:spLocks noGrp="1"/>
          </p:cNvSpPr>
          <p:nvPr>
            <p:ph type="body" sz="half" idx="2"/>
          </p:nvPr>
        </p:nvSpPr>
        <p:spPr/>
        <p:txBody>
          <a:bodyPr/>
          <a:lstStyle/>
          <a:p>
            <a:r>
              <a:rPr lang="zh-CN" altLang="en-US" dirty="0"/>
              <a:t>这里介绍一些基础的</a:t>
            </a:r>
            <a:r>
              <a:rPr lang="en-US" altLang="zh-CN" dirty="0"/>
              <a:t>API</a:t>
            </a:r>
            <a:endParaRPr lang="zh-CN" altLang="en-US"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groupBy</a:t>
            </a:r>
            <a:endParaRPr lang="zh-CN" altLang="en-US" dirty="0"/>
          </a:p>
        </p:txBody>
      </p:sp>
      <p:pic>
        <p:nvPicPr>
          <p:cNvPr id="5" name="内容占位符 4"/>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5063605" y="699811"/>
            <a:ext cx="5195888" cy="1397213"/>
          </a:xfrm>
        </p:spPr>
      </p:pic>
      <p:sp>
        <p:nvSpPr>
          <p:cNvPr id="4" name="文本占位符 3"/>
          <p:cNvSpPr>
            <a:spLocks noGrp="1"/>
          </p:cNvSpPr>
          <p:nvPr>
            <p:ph type="body" sz="half" idx="2"/>
          </p:nvPr>
        </p:nvSpPr>
        <p:spPr/>
        <p:txBody>
          <a:bodyPr/>
          <a:lstStyle/>
          <a:p>
            <a:r>
              <a:rPr lang="zh-CN" altLang="en-US" dirty="0"/>
              <a:t>将所有元素按照不同的特征分到不同的分组；</a:t>
            </a:r>
            <a:endParaRPr lang="en-US" altLang="zh-CN" dirty="0"/>
          </a:p>
          <a:p>
            <a:r>
              <a:rPr lang="zh-CN" altLang="en-US" dirty="0"/>
              <a:t>结果是一个</a:t>
            </a:r>
            <a:r>
              <a:rPr lang="en-US" altLang="zh-CN" dirty="0"/>
              <a:t>map</a:t>
            </a:r>
            <a:r>
              <a:rPr lang="zh-CN" altLang="en-US" dirty="0"/>
              <a:t>，</a:t>
            </a:r>
            <a:r>
              <a:rPr lang="en-US" altLang="zh-CN" dirty="0"/>
              <a:t>key</a:t>
            </a:r>
            <a:r>
              <a:rPr lang="zh-CN" altLang="en-US" dirty="0"/>
              <a:t>是特征，</a:t>
            </a:r>
            <a:r>
              <a:rPr lang="en-US" altLang="zh-CN" dirty="0"/>
              <a:t>value</a:t>
            </a:r>
            <a:r>
              <a:rPr lang="zh-CN" altLang="en-US" dirty="0"/>
              <a:t>是元素；</a:t>
            </a:r>
            <a:endParaRPr lang="zh-CN" altLang="en-US" dirty="0"/>
          </a:p>
        </p:txBody>
      </p:sp>
      <p:pic>
        <p:nvPicPr>
          <p:cNvPr id="6" name="图片 5"/>
          <p:cNvPicPr>
            <a:picLocks noChangeAspect="1"/>
          </p:cNvPicPr>
          <p:nvPr/>
        </p:nvPicPr>
        <p:blipFill>
          <a:blip r:embed="rId2"/>
          <a:stretch>
            <a:fillRect/>
          </a:stretch>
        </p:blipFill>
        <p:spPr>
          <a:xfrm>
            <a:off x="5063605" y="2438146"/>
            <a:ext cx="6638749" cy="914907"/>
          </a:xfrm>
          <a:prstGeom prst="rect">
            <a:avLst/>
          </a:prstGeom>
        </p:spPr>
      </p:pic>
      <p:sp>
        <p:nvSpPr>
          <p:cNvPr id="7" name="文本框 6"/>
          <p:cNvSpPr txBox="1"/>
          <p:nvPr/>
        </p:nvSpPr>
        <p:spPr>
          <a:xfrm>
            <a:off x="5137265" y="4131425"/>
            <a:ext cx="3775393" cy="307777"/>
          </a:xfrm>
          <a:prstGeom prst="rect">
            <a:avLst/>
          </a:prstGeom>
          <a:noFill/>
        </p:spPr>
        <p:txBody>
          <a:bodyPr wrap="none" rtlCol="0">
            <a:spAutoFit/>
          </a:bodyPr>
          <a:lstStyle/>
          <a:p>
            <a:r>
              <a:rPr lang="zh-CN" altLang="en-US" sz="1400" dirty="0"/>
              <a:t>可以看到列表确实根据年龄分成了不同的组合</a:t>
            </a:r>
            <a:endParaRPr lang="zh-CN" altLang="en-US" sz="1400"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flatmap</a:t>
            </a:r>
            <a:r>
              <a:rPr lang="zh-CN" altLang="en-US" dirty="0"/>
              <a:t>和</a:t>
            </a:r>
            <a:r>
              <a:rPr lang="en-US" altLang="zh-CN" dirty="0"/>
              <a:t>flatten</a:t>
            </a:r>
            <a:endParaRPr lang="zh-CN" altLang="en-US" dirty="0"/>
          </a:p>
        </p:txBody>
      </p:sp>
      <p:sp>
        <p:nvSpPr>
          <p:cNvPr id="4" name="文本占位符 3"/>
          <p:cNvSpPr>
            <a:spLocks noGrp="1"/>
          </p:cNvSpPr>
          <p:nvPr>
            <p:ph type="body" sz="half" idx="2"/>
          </p:nvPr>
        </p:nvSpPr>
        <p:spPr/>
        <p:txBody>
          <a:bodyPr/>
          <a:lstStyle/>
          <a:p>
            <a:r>
              <a:rPr lang="zh-CN" altLang="en-US" dirty="0"/>
              <a:t>处理嵌套集合中的元素；</a:t>
            </a:r>
            <a:endParaRPr lang="zh-CN" altLang="en-US" dirty="0"/>
          </a:p>
        </p:txBody>
      </p:sp>
      <p:sp>
        <p:nvSpPr>
          <p:cNvPr id="5" name="文本框 4"/>
          <p:cNvSpPr txBox="1"/>
          <p:nvPr/>
        </p:nvSpPr>
        <p:spPr>
          <a:xfrm>
            <a:off x="5145578" y="1496291"/>
            <a:ext cx="6583680" cy="523220"/>
          </a:xfrm>
          <a:prstGeom prst="rect">
            <a:avLst/>
          </a:prstGeom>
          <a:noFill/>
        </p:spPr>
        <p:txBody>
          <a:bodyPr wrap="square" rtlCol="0">
            <a:spAutoFit/>
          </a:bodyPr>
          <a:lstStyle/>
          <a:p>
            <a:r>
              <a:rPr lang="en-US" altLang="zh-CN" sz="1400" dirty="0" err="1"/>
              <a:t>flatmap</a:t>
            </a:r>
            <a:r>
              <a:rPr lang="zh-CN" altLang="en-US" sz="1400" dirty="0"/>
              <a:t>函数做了两件事，首先根据根据</a:t>
            </a:r>
            <a:r>
              <a:rPr lang="en-US" altLang="zh-CN" sz="1400" dirty="0"/>
              <a:t>lambda</a:t>
            </a:r>
            <a:r>
              <a:rPr lang="zh-CN" altLang="en-US" sz="1400" dirty="0"/>
              <a:t>对集合中的每个元素进行映射，然后把多个列表合并成一个列表；</a:t>
            </a:r>
            <a:endParaRPr lang="en-US" altLang="zh-CN" sz="1400" dirty="0"/>
          </a:p>
        </p:txBody>
      </p:sp>
      <p:pic>
        <p:nvPicPr>
          <p:cNvPr id="6" name="图片 5"/>
          <p:cNvPicPr>
            <a:picLocks noChangeAspect="1"/>
          </p:cNvPicPr>
          <p:nvPr/>
        </p:nvPicPr>
        <p:blipFill rotWithShape="1">
          <a:blip r:embed="rId1">
            <a:extLst>
              <a:ext uri="{28A0092B-C50C-407E-A947-70E740481C1C}">
                <a14:useLocalDpi xmlns:a14="http://schemas.microsoft.com/office/drawing/2010/main" val="0"/>
              </a:ext>
            </a:extLst>
          </a:blip>
          <a:srcRect l="10016" t="19079" r="10325" b="19729"/>
          <a:stretch>
            <a:fillRect/>
          </a:stretch>
        </p:blipFill>
        <p:spPr>
          <a:xfrm>
            <a:off x="5145578" y="2019511"/>
            <a:ext cx="3566160" cy="1521229"/>
          </a:xfrm>
          <a:prstGeom prst="rect">
            <a:avLst/>
          </a:prstGeom>
        </p:spPr>
      </p:pic>
      <p:sp>
        <p:nvSpPr>
          <p:cNvPr id="7" name="文本框 6"/>
          <p:cNvSpPr txBox="1"/>
          <p:nvPr/>
        </p:nvSpPr>
        <p:spPr>
          <a:xfrm>
            <a:off x="5220393" y="4056611"/>
            <a:ext cx="6209607" cy="307777"/>
          </a:xfrm>
          <a:prstGeom prst="rect">
            <a:avLst/>
          </a:prstGeom>
          <a:noFill/>
        </p:spPr>
        <p:txBody>
          <a:bodyPr wrap="square" rtlCol="0">
            <a:spAutoFit/>
          </a:bodyPr>
          <a:lstStyle/>
          <a:p>
            <a:r>
              <a:rPr lang="en-US" altLang="zh-CN" sz="1400" dirty="0"/>
              <a:t>flatten</a:t>
            </a:r>
            <a:r>
              <a:rPr lang="zh-CN" altLang="en-US" sz="1400" dirty="0"/>
              <a:t>仅仅是将多个集合平铺成一个大的集合；</a:t>
            </a:r>
            <a:endParaRPr lang="zh-CN" altLang="en-US" sz="1400" dirty="0"/>
          </a:p>
        </p:txBody>
      </p:sp>
      <p:pic>
        <p:nvPicPr>
          <p:cNvPr id="8" name="图片 7"/>
          <p:cNvPicPr>
            <a:picLocks noChangeAspect="1"/>
          </p:cNvPicPr>
          <p:nvPr/>
        </p:nvPicPr>
        <p:blipFill rotWithShape="1">
          <a:blip r:embed="rId2">
            <a:extLst>
              <a:ext uri="{28A0092B-C50C-407E-A947-70E740481C1C}">
                <a14:useLocalDpi xmlns:a14="http://schemas.microsoft.com/office/drawing/2010/main" val="0"/>
              </a:ext>
            </a:extLst>
          </a:blip>
          <a:srcRect l="5315" t="22922" r="5109" b="23312"/>
          <a:stretch>
            <a:fillRect/>
          </a:stretch>
        </p:blipFill>
        <p:spPr>
          <a:xfrm>
            <a:off x="5145578" y="4411637"/>
            <a:ext cx="6866310" cy="937243"/>
          </a:xfrm>
          <a:prstGeom prst="rect">
            <a:avLst/>
          </a:prstGeom>
        </p:spPr>
      </p:pic>
      <p:pic>
        <p:nvPicPr>
          <p:cNvPr id="9" name="图片 8"/>
          <p:cNvPicPr>
            <a:picLocks noChangeAspect="1"/>
          </p:cNvPicPr>
          <p:nvPr/>
        </p:nvPicPr>
        <p:blipFill>
          <a:blip r:embed="rId3"/>
          <a:stretch>
            <a:fillRect/>
          </a:stretch>
        </p:blipFill>
        <p:spPr>
          <a:xfrm>
            <a:off x="4707126" y="5374650"/>
            <a:ext cx="7304762" cy="1171429"/>
          </a:xfrm>
          <a:prstGeom prst="rect">
            <a:avLst/>
          </a:prstGeo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000" dirty="0"/>
              <a:t>惰性集合操作：序列</a:t>
            </a:r>
            <a:endParaRPr lang="zh-CN" altLang="en-US" sz="2000" dirty="0"/>
          </a:p>
        </p:txBody>
      </p:sp>
      <p:sp>
        <p:nvSpPr>
          <p:cNvPr id="4" name="文本占位符 3"/>
          <p:cNvSpPr>
            <a:spLocks noGrp="1"/>
          </p:cNvSpPr>
          <p:nvPr>
            <p:ph type="body" sz="half" idx="2"/>
          </p:nvPr>
        </p:nvSpPr>
        <p:spPr/>
        <p:txBody>
          <a:bodyPr/>
          <a:lstStyle/>
          <a:p>
            <a:r>
              <a:rPr lang="en-US" altLang="zh-CN" dirty="0"/>
              <a:t>filter</a:t>
            </a:r>
            <a:r>
              <a:rPr lang="zh-CN" altLang="en-US" dirty="0"/>
              <a:t>等函数非常好用，但是同样有一个问题，每次操作都会生成中间结果；当集合较小时，这不是问题，但是当集合规模变大，这样的操作将会带来巨大的资源消耗；</a:t>
            </a:r>
            <a:endParaRPr lang="en-US" altLang="zh-CN" dirty="0"/>
          </a:p>
          <a:p>
            <a:r>
              <a:rPr lang="zh-CN" altLang="en-US" dirty="0"/>
              <a:t>为了解决这个问题，</a:t>
            </a:r>
            <a:r>
              <a:rPr lang="en-US" altLang="zh-CN" dirty="0" err="1"/>
              <a:t>Kotlin</a:t>
            </a:r>
            <a:r>
              <a:rPr lang="zh-CN" altLang="en-US" dirty="0"/>
              <a:t>提供了</a:t>
            </a:r>
            <a:r>
              <a:rPr lang="en-US" altLang="zh-CN" dirty="0"/>
              <a:t>Sequence</a:t>
            </a:r>
            <a:r>
              <a:rPr lang="zh-CN" altLang="en-US" dirty="0"/>
              <a:t>类；</a:t>
            </a:r>
            <a:r>
              <a:rPr lang="en-US" altLang="zh-CN" dirty="0"/>
              <a:t>Sequence</a:t>
            </a:r>
            <a:r>
              <a:rPr lang="zh-CN" altLang="en-US" dirty="0"/>
              <a:t>和</a:t>
            </a:r>
            <a:r>
              <a:rPr lang="en-US" altLang="zh-CN" dirty="0"/>
              <a:t>Java 8</a:t>
            </a:r>
            <a:r>
              <a:rPr lang="zh-CN" altLang="en-US" dirty="0"/>
              <a:t>中的</a:t>
            </a:r>
            <a:r>
              <a:rPr lang="en-US" altLang="zh-CN" dirty="0"/>
              <a:t>Stream</a:t>
            </a:r>
            <a:r>
              <a:rPr lang="zh-CN" altLang="en-US" dirty="0"/>
              <a:t>十分相似，但是</a:t>
            </a:r>
            <a:r>
              <a:rPr lang="en-US" altLang="zh-CN" dirty="0" err="1"/>
              <a:t>Kotlin</a:t>
            </a:r>
            <a:r>
              <a:rPr lang="zh-CN" altLang="en-US" dirty="0"/>
              <a:t>少了在多个</a:t>
            </a:r>
            <a:r>
              <a:rPr lang="en-US" altLang="zh-CN" dirty="0"/>
              <a:t>CPU</a:t>
            </a:r>
            <a:r>
              <a:rPr lang="zh-CN" altLang="en-US" dirty="0"/>
              <a:t>上并行执行流操作的能力；但是</a:t>
            </a:r>
            <a:r>
              <a:rPr lang="en-US" altLang="zh-CN" dirty="0" err="1"/>
              <a:t>Kotlin</a:t>
            </a:r>
            <a:r>
              <a:rPr lang="zh-CN" altLang="en-US" dirty="0"/>
              <a:t>在易用性上有所胜出；</a:t>
            </a:r>
            <a:endParaRPr lang="zh-CN" altLang="en-US" dirty="0"/>
          </a:p>
        </p:txBody>
      </p:sp>
      <p:sp>
        <p:nvSpPr>
          <p:cNvPr id="5" name="文本框 4"/>
          <p:cNvSpPr txBox="1"/>
          <p:nvPr/>
        </p:nvSpPr>
        <p:spPr>
          <a:xfrm>
            <a:off x="5145578" y="1554480"/>
            <a:ext cx="6109855" cy="523220"/>
          </a:xfrm>
          <a:prstGeom prst="rect">
            <a:avLst/>
          </a:prstGeom>
          <a:noFill/>
        </p:spPr>
        <p:txBody>
          <a:bodyPr wrap="square" rtlCol="0">
            <a:spAutoFit/>
          </a:bodyPr>
          <a:lstStyle/>
          <a:p>
            <a:r>
              <a:rPr lang="zh-CN" altLang="en-US" sz="1400" dirty="0"/>
              <a:t>所谓惰性集合，就是所有对集合的操作都会在真正需要结果时，才去计算，返回结果；</a:t>
            </a:r>
            <a:endParaRPr lang="zh-CN" altLang="en-US" sz="1400" dirty="0"/>
          </a:p>
        </p:txBody>
      </p:sp>
      <p:pic>
        <p:nvPicPr>
          <p:cNvPr id="6" name="图片 5"/>
          <p:cNvPicPr>
            <a:picLocks noChangeAspect="1"/>
          </p:cNvPicPr>
          <p:nvPr/>
        </p:nvPicPr>
        <p:blipFill rotWithShape="1">
          <a:blip r:embed="rId1">
            <a:extLst>
              <a:ext uri="{28A0092B-C50C-407E-A947-70E740481C1C}">
                <a14:useLocalDpi xmlns:a14="http://schemas.microsoft.com/office/drawing/2010/main" val="0"/>
              </a:ext>
            </a:extLst>
          </a:blip>
          <a:srcRect l="9692" t="25216" r="9325" b="25640"/>
          <a:stretch>
            <a:fillRect/>
          </a:stretch>
        </p:blipFill>
        <p:spPr>
          <a:xfrm>
            <a:off x="4796444" y="2274202"/>
            <a:ext cx="3516283" cy="792018"/>
          </a:xfrm>
          <a:prstGeom prst="rect">
            <a:avLst/>
          </a:prstGeom>
        </p:spPr>
      </p:pic>
      <p:pic>
        <p:nvPicPr>
          <p:cNvPr id="7" name="图片 6"/>
          <p:cNvPicPr>
            <a:picLocks noChangeAspect="1"/>
          </p:cNvPicPr>
          <p:nvPr/>
        </p:nvPicPr>
        <p:blipFill rotWithShape="1">
          <a:blip r:embed="rId2">
            <a:extLst>
              <a:ext uri="{28A0092B-C50C-407E-A947-70E740481C1C}">
                <a14:useLocalDpi xmlns:a14="http://schemas.microsoft.com/office/drawing/2010/main" val="0"/>
              </a:ext>
            </a:extLst>
          </a:blip>
          <a:srcRect l="8423" t="25216" r="7985" b="24369"/>
          <a:stretch>
            <a:fillRect/>
          </a:stretch>
        </p:blipFill>
        <p:spPr>
          <a:xfrm>
            <a:off x="8370916" y="2293598"/>
            <a:ext cx="3721821" cy="696379"/>
          </a:xfrm>
          <a:prstGeom prst="rect">
            <a:avLst/>
          </a:prstGeom>
        </p:spPr>
      </p:pic>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46607" y="3262722"/>
            <a:ext cx="3857294" cy="2824090"/>
          </a:xfrm>
          <a:prstGeom prst="rect">
            <a:avLst/>
          </a:prstGeom>
        </p:spPr>
      </p:pic>
      <p:sp>
        <p:nvSpPr>
          <p:cNvPr id="9" name="文本框 8"/>
          <p:cNvSpPr txBox="1"/>
          <p:nvPr/>
        </p:nvSpPr>
        <p:spPr>
          <a:xfrm>
            <a:off x="8744989" y="3732415"/>
            <a:ext cx="3150524" cy="1169551"/>
          </a:xfrm>
          <a:prstGeom prst="rect">
            <a:avLst/>
          </a:prstGeom>
          <a:noFill/>
        </p:spPr>
        <p:txBody>
          <a:bodyPr wrap="square" rtlCol="0">
            <a:spAutoFit/>
          </a:bodyPr>
          <a:lstStyle/>
          <a:p>
            <a:r>
              <a:rPr lang="zh-CN" altLang="en-US" sz="1400" dirty="0"/>
              <a:t>具体过程可以看左边的对比图，普通集合进行了六次计算得到结果，惰性集合进行四次计算得到结果；毫无疑问，惰性集合避免了一些无效计算，提高了效率；</a:t>
            </a:r>
            <a:endParaRPr lang="zh-CN" altLang="en-US" sz="1400" dirty="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with</a:t>
            </a:r>
            <a:r>
              <a:rPr lang="zh-CN" altLang="en-US" dirty="0"/>
              <a:t>函数</a:t>
            </a:r>
            <a:endParaRPr lang="zh-CN" altLang="en-US" dirty="0"/>
          </a:p>
        </p:txBody>
      </p:sp>
      <p:pic>
        <p:nvPicPr>
          <p:cNvPr id="5" name="内容占位符 4"/>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4971654" y="1298448"/>
            <a:ext cx="5147035" cy="4572000"/>
          </a:xfrm>
        </p:spPr>
      </p:pic>
      <p:sp>
        <p:nvSpPr>
          <p:cNvPr id="4" name="文本占位符 3"/>
          <p:cNvSpPr>
            <a:spLocks noGrp="1"/>
          </p:cNvSpPr>
          <p:nvPr>
            <p:ph type="body" sz="half" idx="2"/>
          </p:nvPr>
        </p:nvSpPr>
        <p:spPr/>
        <p:txBody>
          <a:bodyPr/>
          <a:lstStyle/>
          <a:p>
            <a:r>
              <a:rPr lang="zh-CN" altLang="en-US" dirty="0"/>
              <a:t>带接收者的</a:t>
            </a:r>
            <a:r>
              <a:rPr lang="en-US" altLang="zh-CN" dirty="0"/>
              <a:t>lambda</a:t>
            </a:r>
            <a:r>
              <a:rPr lang="zh-CN" altLang="en-US" dirty="0"/>
              <a:t>，就像是扩展函数；</a:t>
            </a:r>
            <a:r>
              <a:rPr lang="en-US" altLang="zh-CN" dirty="0"/>
              <a:t>with</a:t>
            </a:r>
            <a:r>
              <a:rPr lang="zh-CN" altLang="en-US" dirty="0"/>
              <a:t>函数就是一种带接收者的</a:t>
            </a:r>
            <a:r>
              <a:rPr lang="en-US" altLang="zh-CN" dirty="0"/>
              <a:t>lambda</a:t>
            </a:r>
            <a:r>
              <a:rPr lang="zh-CN" altLang="en-US" dirty="0"/>
              <a:t>；</a:t>
            </a:r>
            <a:endParaRPr lang="zh-CN" altLang="en-US" dirty="0"/>
          </a:p>
        </p:txBody>
      </p:sp>
      <p:sp>
        <p:nvSpPr>
          <p:cNvPr id="6" name="文本框 5"/>
          <p:cNvSpPr txBox="1"/>
          <p:nvPr/>
        </p:nvSpPr>
        <p:spPr>
          <a:xfrm>
            <a:off x="10277707" y="1537855"/>
            <a:ext cx="1729048" cy="2031325"/>
          </a:xfrm>
          <a:prstGeom prst="rect">
            <a:avLst/>
          </a:prstGeom>
          <a:noFill/>
        </p:spPr>
        <p:txBody>
          <a:bodyPr wrap="square" rtlCol="0">
            <a:spAutoFit/>
          </a:bodyPr>
          <a:lstStyle/>
          <a:p>
            <a:r>
              <a:rPr lang="zh-CN" altLang="en-US" sz="1400" dirty="0"/>
              <a:t>这里有两个功能相同的函数，第一个函数调用了</a:t>
            </a:r>
            <a:r>
              <a:rPr lang="en-US" altLang="zh-CN" sz="1400" dirty="0"/>
              <a:t>result</a:t>
            </a:r>
            <a:r>
              <a:rPr lang="zh-CN" altLang="en-US" sz="1400" dirty="0"/>
              <a:t>实例的好几个成员方法，同样把</a:t>
            </a:r>
            <a:r>
              <a:rPr lang="en-US" altLang="zh-CN" sz="1400" dirty="0"/>
              <a:t>result</a:t>
            </a:r>
            <a:r>
              <a:rPr lang="zh-CN" altLang="en-US" sz="1400" dirty="0"/>
              <a:t>重复了好几次；其实在这里还好，但是如果重复的东西变多呢？</a:t>
            </a:r>
            <a:endParaRPr lang="zh-CN" altLang="en-US" sz="1400" dirty="0"/>
          </a:p>
        </p:txBody>
      </p:sp>
      <p:sp>
        <p:nvSpPr>
          <p:cNvPr id="9" name="文本框 8"/>
          <p:cNvSpPr txBox="1"/>
          <p:nvPr/>
        </p:nvSpPr>
        <p:spPr>
          <a:xfrm>
            <a:off x="10374284" y="4247804"/>
            <a:ext cx="1632471" cy="1600438"/>
          </a:xfrm>
          <a:prstGeom prst="rect">
            <a:avLst/>
          </a:prstGeom>
          <a:noFill/>
        </p:spPr>
        <p:txBody>
          <a:bodyPr wrap="square" rtlCol="0">
            <a:spAutoFit/>
          </a:bodyPr>
          <a:lstStyle/>
          <a:p>
            <a:r>
              <a:rPr lang="zh-CN" altLang="en-US" sz="1400" dirty="0"/>
              <a:t>第二个函数使用了</a:t>
            </a:r>
            <a:r>
              <a:rPr lang="en-US" altLang="zh-CN" sz="1400" dirty="0"/>
              <a:t>with</a:t>
            </a:r>
            <a:r>
              <a:rPr lang="zh-CN" altLang="en-US" sz="1400" dirty="0"/>
              <a:t>函数，接收两个参数，一个泛型，一个</a:t>
            </a:r>
            <a:r>
              <a:rPr lang="en-US" altLang="zh-CN" sz="1400" dirty="0"/>
              <a:t>lambda</a:t>
            </a:r>
            <a:r>
              <a:rPr lang="zh-CN" altLang="en-US" sz="1400" dirty="0"/>
              <a:t>，在</a:t>
            </a:r>
            <a:r>
              <a:rPr lang="en-US" altLang="zh-CN" sz="1400" dirty="0"/>
              <a:t>lambda</a:t>
            </a:r>
            <a:r>
              <a:rPr lang="zh-CN" altLang="en-US" sz="1400" dirty="0"/>
              <a:t>中</a:t>
            </a:r>
            <a:r>
              <a:rPr lang="en-US" altLang="zh-CN" sz="1400" dirty="0"/>
              <a:t>this</a:t>
            </a:r>
            <a:r>
              <a:rPr lang="zh-CN" altLang="en-US" sz="1400" dirty="0"/>
              <a:t>被指向第一个参数实例；</a:t>
            </a:r>
            <a:endParaRPr lang="zh-CN" altLang="en-US" sz="1400" dirty="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apply</a:t>
            </a:r>
            <a:endParaRPr lang="zh-CN" altLang="en-US" dirty="0"/>
          </a:p>
        </p:txBody>
      </p:sp>
      <p:pic>
        <p:nvPicPr>
          <p:cNvPr id="5" name="内容占位符 4"/>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5079235" y="1977303"/>
            <a:ext cx="5048250" cy="2847975"/>
          </a:xfrm>
        </p:spPr>
      </p:pic>
      <p:sp>
        <p:nvSpPr>
          <p:cNvPr id="4" name="文本占位符 3"/>
          <p:cNvSpPr>
            <a:spLocks noGrp="1"/>
          </p:cNvSpPr>
          <p:nvPr>
            <p:ph type="body" sz="half" idx="2"/>
          </p:nvPr>
        </p:nvSpPr>
        <p:spPr/>
        <p:txBody>
          <a:bodyPr/>
          <a:lstStyle/>
          <a:p>
            <a:r>
              <a:rPr lang="en-US" altLang="zh-CN" dirty="0"/>
              <a:t>apply</a:t>
            </a:r>
            <a:r>
              <a:rPr lang="zh-CN" altLang="en-US" dirty="0"/>
              <a:t>函数同</a:t>
            </a:r>
            <a:r>
              <a:rPr lang="en-US" altLang="zh-CN" dirty="0"/>
              <a:t>with</a:t>
            </a:r>
            <a:r>
              <a:rPr lang="zh-CN" altLang="en-US" dirty="0"/>
              <a:t>函数十分相似，但是</a:t>
            </a:r>
            <a:r>
              <a:rPr lang="en-US" altLang="zh-CN" dirty="0"/>
              <a:t>apply</a:t>
            </a:r>
            <a:r>
              <a:rPr lang="zh-CN" altLang="en-US" dirty="0"/>
              <a:t>函数会返回作为实参传递给它的对象；</a:t>
            </a:r>
            <a:endParaRPr lang="zh-CN" altLang="en-US" dirty="0"/>
          </a:p>
        </p:txBody>
      </p:sp>
      <p:sp>
        <p:nvSpPr>
          <p:cNvPr id="6" name="文本框 5"/>
          <p:cNvSpPr txBox="1"/>
          <p:nvPr/>
        </p:nvSpPr>
        <p:spPr>
          <a:xfrm>
            <a:off x="10328968" y="2895600"/>
            <a:ext cx="1859280" cy="1169551"/>
          </a:xfrm>
          <a:prstGeom prst="rect">
            <a:avLst/>
          </a:prstGeom>
          <a:noFill/>
        </p:spPr>
        <p:txBody>
          <a:bodyPr wrap="square" rtlCol="0">
            <a:spAutoFit/>
          </a:bodyPr>
          <a:lstStyle/>
          <a:p>
            <a:r>
              <a:rPr lang="zh-CN" altLang="en-US" sz="1400" dirty="0"/>
              <a:t>这和</a:t>
            </a:r>
            <a:r>
              <a:rPr lang="en-US" altLang="zh-CN" sz="1400" dirty="0"/>
              <a:t>with</a:t>
            </a:r>
            <a:r>
              <a:rPr lang="zh-CN" altLang="en-US" sz="1400" dirty="0"/>
              <a:t>函数是相似的，但是它会返回接收者实例，所以在</a:t>
            </a:r>
            <a:r>
              <a:rPr lang="en-US" altLang="zh-CN" sz="1400" dirty="0"/>
              <a:t>lambda</a:t>
            </a:r>
            <a:r>
              <a:rPr lang="zh-CN" altLang="en-US" sz="1400" dirty="0"/>
              <a:t>之后调用</a:t>
            </a:r>
            <a:r>
              <a:rPr lang="en-US" altLang="zh-CN" sz="1400" dirty="0" err="1"/>
              <a:t>toString</a:t>
            </a:r>
            <a:r>
              <a:rPr lang="zh-CN" altLang="en-US" sz="1400" dirty="0"/>
              <a:t>函数。</a:t>
            </a:r>
            <a:endParaRPr lang="zh-CN" altLang="en-US" sz="1400" dirty="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可空性</a:t>
            </a:r>
            <a:endParaRPr lang="zh-CN" altLang="en-US" dirty="0"/>
          </a:p>
        </p:txBody>
      </p:sp>
      <p:pic>
        <p:nvPicPr>
          <p:cNvPr id="5" name="内容占位符 4"/>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4997103" y="1881323"/>
            <a:ext cx="5195888" cy="3106438"/>
          </a:xfrm>
        </p:spPr>
      </p:pic>
      <p:sp>
        <p:nvSpPr>
          <p:cNvPr id="4" name="文本占位符 3"/>
          <p:cNvSpPr>
            <a:spLocks noGrp="1"/>
          </p:cNvSpPr>
          <p:nvPr>
            <p:ph type="body" sz="half" idx="2"/>
          </p:nvPr>
        </p:nvSpPr>
        <p:spPr/>
        <p:txBody>
          <a:bodyPr/>
          <a:lstStyle/>
          <a:p>
            <a:r>
              <a:rPr lang="en-US" altLang="zh-CN" dirty="0" err="1"/>
              <a:t>Kotlin</a:t>
            </a:r>
            <a:r>
              <a:rPr lang="zh-CN" altLang="en-US" dirty="0"/>
              <a:t>和</a:t>
            </a:r>
            <a:r>
              <a:rPr lang="en-US" altLang="zh-CN" dirty="0"/>
              <a:t>Java</a:t>
            </a:r>
            <a:r>
              <a:rPr lang="zh-CN" altLang="en-US" dirty="0"/>
              <a:t>在类型系统中的最大不同就是</a:t>
            </a:r>
            <a:r>
              <a:rPr lang="en-US" altLang="zh-CN" dirty="0" err="1"/>
              <a:t>kotlin</a:t>
            </a:r>
            <a:r>
              <a:rPr lang="zh-CN" altLang="en-US" dirty="0"/>
              <a:t>支持可空性；</a:t>
            </a:r>
            <a:endParaRPr lang="en-US" altLang="zh-CN" dirty="0"/>
          </a:p>
          <a:p>
            <a:r>
              <a:rPr lang="zh-CN" altLang="en-US" dirty="0"/>
              <a:t>在程序开发过程中，最常见错误就是空指针错误；同其他现代编程语言一样，</a:t>
            </a:r>
            <a:r>
              <a:rPr lang="en-US" altLang="zh-CN" dirty="0" err="1"/>
              <a:t>Kotlin</a:t>
            </a:r>
            <a:r>
              <a:rPr lang="zh-CN" altLang="en-US" dirty="0"/>
              <a:t>试图将这一运行时错误转化成编译时错误；</a:t>
            </a:r>
            <a:endParaRPr lang="zh-CN" altLang="en-US" dirty="0"/>
          </a:p>
        </p:txBody>
      </p:sp>
      <p:sp>
        <p:nvSpPr>
          <p:cNvPr id="6" name="文本框 5"/>
          <p:cNvSpPr txBox="1"/>
          <p:nvPr/>
        </p:nvSpPr>
        <p:spPr>
          <a:xfrm>
            <a:off x="4997103" y="5386647"/>
            <a:ext cx="6673966" cy="954107"/>
          </a:xfrm>
          <a:prstGeom prst="rect">
            <a:avLst/>
          </a:prstGeom>
          <a:noFill/>
        </p:spPr>
        <p:txBody>
          <a:bodyPr wrap="square" rtlCol="0">
            <a:spAutoFit/>
          </a:bodyPr>
          <a:lstStyle/>
          <a:p>
            <a:r>
              <a:rPr lang="zh-CN" altLang="en-US" sz="1400" dirty="0"/>
              <a:t>同样存在一些其他解决空指针问题的方案，比如使用注解</a:t>
            </a:r>
            <a:r>
              <a:rPr lang="en-US" altLang="zh-CN" sz="1400" dirty="0"/>
              <a:t>@</a:t>
            </a:r>
            <a:r>
              <a:rPr lang="en-US" altLang="zh-CN" sz="1400" dirty="0" err="1"/>
              <a:t>NotNull</a:t>
            </a:r>
            <a:r>
              <a:rPr lang="zh-CN" altLang="en-US" sz="1400" dirty="0"/>
              <a:t>，但是这不是标准</a:t>
            </a:r>
            <a:r>
              <a:rPr lang="en-US" altLang="zh-CN" sz="1400" dirty="0"/>
              <a:t>Java</a:t>
            </a:r>
            <a:r>
              <a:rPr lang="zh-CN" altLang="en-US" sz="1400" dirty="0"/>
              <a:t>的编译过程的一部分，很难保证始终奏效；或者永远不要在代码中使用</a:t>
            </a:r>
            <a:r>
              <a:rPr lang="en-US" altLang="zh-CN" sz="1400" dirty="0"/>
              <a:t>null</a:t>
            </a:r>
            <a:r>
              <a:rPr lang="zh-CN" altLang="en-US" sz="1400" dirty="0"/>
              <a:t>，就像是</a:t>
            </a:r>
            <a:r>
              <a:rPr lang="en-US" altLang="zh-CN" sz="1400" dirty="0"/>
              <a:t>Java 8</a:t>
            </a:r>
            <a:r>
              <a:rPr lang="zh-CN" altLang="en-US" sz="1400" dirty="0"/>
              <a:t>中引入的</a:t>
            </a:r>
            <a:r>
              <a:rPr lang="en-US" altLang="zh-CN" sz="1400" dirty="0"/>
              <a:t>optional</a:t>
            </a:r>
            <a:r>
              <a:rPr lang="zh-CN" altLang="en-US" sz="1400" dirty="0"/>
              <a:t>类型，但是这会使代码变的冗长，性能方面也有些问题。</a:t>
            </a:r>
            <a:endParaRPr lang="zh-CN" altLang="en-US" sz="1400" dirty="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安全调用运算符</a:t>
            </a:r>
            <a:r>
              <a:rPr lang="en-US" altLang="zh-CN" dirty="0">
                <a:latin typeface="+mj-ea"/>
              </a:rPr>
              <a:t>”?.”</a:t>
            </a:r>
            <a:endParaRPr lang="zh-CN" altLang="en-US" dirty="0">
              <a:latin typeface="+mj-ea"/>
            </a:endParaRPr>
          </a:p>
        </p:txBody>
      </p:sp>
      <p:pic>
        <p:nvPicPr>
          <p:cNvPr id="5" name="内容占位符 4"/>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6007229" y="1971992"/>
            <a:ext cx="4638675" cy="2314575"/>
          </a:xfrm>
        </p:spPr>
      </p:pic>
      <p:sp>
        <p:nvSpPr>
          <p:cNvPr id="4" name="文本占位符 3"/>
          <p:cNvSpPr>
            <a:spLocks noGrp="1"/>
          </p:cNvSpPr>
          <p:nvPr>
            <p:ph type="body" sz="half" idx="2"/>
          </p:nvPr>
        </p:nvSpPr>
        <p:spPr/>
        <p:txBody>
          <a:bodyPr/>
          <a:lstStyle/>
          <a:p>
            <a:r>
              <a:rPr lang="zh-CN" altLang="en-US" dirty="0"/>
              <a:t>安全运算符允许你将以此</a:t>
            </a:r>
            <a:r>
              <a:rPr lang="en-US" altLang="zh-CN" dirty="0"/>
              <a:t>null</a:t>
            </a:r>
            <a:r>
              <a:rPr lang="zh-CN" altLang="en-US" dirty="0"/>
              <a:t>检查和一次方法调用合并变成一次操作；</a:t>
            </a:r>
            <a:endParaRPr lang="zh-CN" altLang="en-US" dirty="0"/>
          </a:p>
        </p:txBody>
      </p:sp>
      <p:sp>
        <p:nvSpPr>
          <p:cNvPr id="6" name="文本框 5"/>
          <p:cNvSpPr txBox="1"/>
          <p:nvPr/>
        </p:nvSpPr>
        <p:spPr>
          <a:xfrm>
            <a:off x="6007229" y="4746567"/>
            <a:ext cx="4815942" cy="523220"/>
          </a:xfrm>
          <a:prstGeom prst="rect">
            <a:avLst/>
          </a:prstGeom>
          <a:noFill/>
        </p:spPr>
        <p:txBody>
          <a:bodyPr wrap="square" rtlCol="0">
            <a:spAutoFit/>
          </a:bodyPr>
          <a:lstStyle/>
          <a:p>
            <a:r>
              <a:rPr lang="zh-CN" altLang="en-US" sz="1400" dirty="0"/>
              <a:t>上面的两条语句是等价的，但是使用了安全调用运算符的语法要简洁的多；</a:t>
            </a:r>
            <a:endParaRPr lang="zh-CN" altLang="en-US" sz="1400" dirty="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Elvis</a:t>
            </a:r>
            <a:r>
              <a:rPr lang="zh-CN" altLang="en-US" dirty="0"/>
              <a:t>运算符</a:t>
            </a:r>
            <a:r>
              <a:rPr lang="en-US" altLang="zh-CN" dirty="0"/>
              <a:t>”</a:t>
            </a:r>
            <a:r>
              <a:rPr lang="en-US" altLang="zh-CN" dirty="0">
                <a:latin typeface="+mj-ea"/>
              </a:rPr>
              <a:t>?:</a:t>
            </a:r>
            <a:r>
              <a:rPr lang="en-US" altLang="zh-CN" dirty="0"/>
              <a:t>”</a:t>
            </a:r>
            <a:endParaRPr lang="zh-CN" altLang="en-US" dirty="0"/>
          </a:p>
        </p:txBody>
      </p:sp>
      <p:pic>
        <p:nvPicPr>
          <p:cNvPr id="6" name="内容占位符 5"/>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5074906" y="2215774"/>
            <a:ext cx="4724400" cy="3019425"/>
          </a:xfrm>
        </p:spPr>
      </p:pic>
      <p:sp>
        <p:nvSpPr>
          <p:cNvPr id="4" name="文本占位符 3"/>
          <p:cNvSpPr>
            <a:spLocks noGrp="1"/>
          </p:cNvSpPr>
          <p:nvPr>
            <p:ph type="body" sz="half" idx="2"/>
          </p:nvPr>
        </p:nvSpPr>
        <p:spPr/>
        <p:txBody>
          <a:bodyPr/>
          <a:lstStyle/>
          <a:p>
            <a:r>
              <a:rPr lang="zh-CN" altLang="en-US" dirty="0"/>
              <a:t>用来提供代替</a:t>
            </a:r>
            <a:r>
              <a:rPr lang="en-US" altLang="zh-CN" dirty="0"/>
              <a:t>null</a:t>
            </a:r>
            <a:r>
              <a:rPr lang="zh-CN" altLang="en-US" dirty="0"/>
              <a:t>的默认值；</a:t>
            </a:r>
            <a:endParaRPr lang="en-US" altLang="zh-CN" dirty="0"/>
          </a:p>
          <a:p>
            <a:r>
              <a:rPr lang="zh-CN" altLang="en-US" dirty="0"/>
              <a:t>之所以叫这个名字，是因为这符号顺时针旋转</a:t>
            </a:r>
            <a:r>
              <a:rPr lang="en-US" altLang="zh-CN" dirty="0"/>
              <a:t>90</a:t>
            </a:r>
            <a:r>
              <a:rPr lang="zh-CN" altLang="en-US" dirty="0"/>
              <a:t>度后，和猫王有些相似；</a:t>
            </a:r>
            <a:endParaRPr lang="en-US" altLang="zh-CN" dirty="0"/>
          </a:p>
          <a:p>
            <a:endParaRPr lang="zh-CN" altLang="en-US" dirty="0"/>
          </a:p>
        </p:txBody>
      </p:sp>
      <p:pic>
        <p:nvPicPr>
          <p:cNvPr id="5" name="图片 4"/>
          <p:cNvPicPr>
            <a:picLocks noChangeAspect="1"/>
          </p:cNvPicPr>
          <p:nvPr/>
        </p:nvPicPr>
        <p:blipFill>
          <a:blip r:embed="rId2"/>
          <a:stretch>
            <a:fillRect/>
          </a:stretch>
        </p:blipFill>
        <p:spPr>
          <a:xfrm>
            <a:off x="2122907" y="4247284"/>
            <a:ext cx="857250" cy="857250"/>
          </a:xfrm>
          <a:prstGeom prst="rect">
            <a:avLst/>
          </a:prstGeom>
        </p:spPr>
      </p:pic>
      <p:sp>
        <p:nvSpPr>
          <p:cNvPr id="7" name="文本框 6"/>
          <p:cNvSpPr txBox="1"/>
          <p:nvPr/>
        </p:nvSpPr>
        <p:spPr>
          <a:xfrm>
            <a:off x="10033462" y="3067396"/>
            <a:ext cx="1886989" cy="954107"/>
          </a:xfrm>
          <a:prstGeom prst="rect">
            <a:avLst/>
          </a:prstGeom>
          <a:noFill/>
        </p:spPr>
        <p:txBody>
          <a:bodyPr wrap="square" rtlCol="0">
            <a:spAutoFit/>
          </a:bodyPr>
          <a:lstStyle/>
          <a:p>
            <a:r>
              <a:rPr lang="zh-CN" altLang="en-US" sz="1400" dirty="0"/>
              <a:t>上下两个函数是等价的，但是无疑使用了运算符的语法要简洁一些；</a:t>
            </a:r>
            <a:endParaRPr lang="zh-CN" altLang="en-US" sz="1400" dirty="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安全转换 </a:t>
            </a:r>
            <a:r>
              <a:rPr lang="en-US" altLang="zh-CN" dirty="0"/>
              <a:t>“</a:t>
            </a:r>
            <a:r>
              <a:rPr lang="en-US" altLang="zh-CN" dirty="0">
                <a:latin typeface="+mj-ea"/>
              </a:rPr>
              <a:t>as?</a:t>
            </a:r>
            <a:r>
              <a:rPr lang="en-US" altLang="zh-CN" dirty="0"/>
              <a:t>”</a:t>
            </a:r>
            <a:endParaRPr lang="zh-CN" altLang="en-US" dirty="0"/>
          </a:p>
        </p:txBody>
      </p:sp>
      <p:pic>
        <p:nvPicPr>
          <p:cNvPr id="5" name="内容占位符 4"/>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5047803" y="2262504"/>
            <a:ext cx="4562475" cy="2314575"/>
          </a:xfrm>
        </p:spPr>
      </p:pic>
      <p:sp>
        <p:nvSpPr>
          <p:cNvPr id="4" name="文本占位符 3"/>
          <p:cNvSpPr>
            <a:spLocks noGrp="1"/>
          </p:cNvSpPr>
          <p:nvPr>
            <p:ph type="body" sz="half" idx="2"/>
          </p:nvPr>
        </p:nvSpPr>
        <p:spPr/>
        <p:txBody>
          <a:bodyPr/>
          <a:lstStyle/>
          <a:p>
            <a:r>
              <a:rPr lang="zh-CN" altLang="en-US" dirty="0"/>
              <a:t>在使用</a:t>
            </a:r>
            <a:r>
              <a:rPr lang="en-US" altLang="zh-CN" dirty="0"/>
              <a:t>as</a:t>
            </a:r>
            <a:r>
              <a:rPr lang="zh-CN" altLang="en-US" dirty="0"/>
              <a:t>运算符时，在转换过程中可能会发生错误；使用</a:t>
            </a:r>
            <a:r>
              <a:rPr lang="en-US" altLang="zh-CN" dirty="0"/>
              <a:t>as</a:t>
            </a:r>
            <a:r>
              <a:rPr lang="zh-CN" altLang="en-US" dirty="0"/>
              <a:t>？将会规避这个问题；</a:t>
            </a:r>
            <a:endParaRPr lang="zh-CN" altLang="en-US" dirty="0"/>
          </a:p>
        </p:txBody>
      </p:sp>
      <p:sp>
        <p:nvSpPr>
          <p:cNvPr id="6" name="文本框 5"/>
          <p:cNvSpPr txBox="1"/>
          <p:nvPr/>
        </p:nvSpPr>
        <p:spPr>
          <a:xfrm>
            <a:off x="5336771" y="4995949"/>
            <a:ext cx="4326826" cy="307777"/>
          </a:xfrm>
          <a:prstGeom prst="rect">
            <a:avLst/>
          </a:prstGeom>
          <a:noFill/>
        </p:spPr>
        <p:txBody>
          <a:bodyPr wrap="none" rtlCol="0">
            <a:spAutoFit/>
          </a:bodyPr>
          <a:lstStyle/>
          <a:p>
            <a:r>
              <a:rPr lang="zh-CN" altLang="en-US" sz="1400" dirty="0"/>
              <a:t>使用</a:t>
            </a:r>
            <a:r>
              <a:rPr lang="en-US" altLang="zh-CN" sz="1400" dirty="0"/>
              <a:t>as</a:t>
            </a:r>
            <a:r>
              <a:rPr lang="zh-CN" altLang="en-US" sz="1400" dirty="0"/>
              <a:t>？运算符能够安全实现的转换而不抛出异常；</a:t>
            </a:r>
            <a:endParaRPr lang="zh-CN" altLang="en-US" sz="14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函数</a:t>
            </a:r>
            <a:endParaRPr lang="zh-CN" altLang="en-US" dirty="0"/>
          </a:p>
        </p:txBody>
      </p:sp>
      <p:pic>
        <p:nvPicPr>
          <p:cNvPr id="5" name="内容占位符 4"/>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5903192" y="733045"/>
            <a:ext cx="3082866" cy="1896548"/>
          </a:xfrm>
        </p:spPr>
      </p:pic>
      <p:sp>
        <p:nvSpPr>
          <p:cNvPr id="4" name="文本占位符 3"/>
          <p:cNvSpPr>
            <a:spLocks noGrp="1"/>
          </p:cNvSpPr>
          <p:nvPr>
            <p:ph type="body" sz="half" idx="2"/>
          </p:nvPr>
        </p:nvSpPr>
        <p:spPr/>
        <p:txBody>
          <a:bodyPr/>
          <a:lstStyle/>
          <a:p>
            <a:r>
              <a:rPr lang="zh-CN" altLang="en-US" dirty="0"/>
              <a:t>右边是同一个函数的三种表达，分别利用</a:t>
            </a:r>
            <a:r>
              <a:rPr lang="en-US" altLang="zh-CN" dirty="0" err="1"/>
              <a:t>kotlin</a:t>
            </a:r>
            <a:r>
              <a:rPr lang="zh-CN" altLang="en-US" dirty="0"/>
              <a:t>不同的特性，变的越来越简洁。</a:t>
            </a:r>
            <a:endParaRPr lang="zh-CN" altLang="en-US" dirty="0"/>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03192" y="2879436"/>
            <a:ext cx="3082866" cy="1769337"/>
          </a:xfrm>
          <a:prstGeom prst="rect">
            <a:avLst/>
          </a:prstGeom>
        </p:spPr>
      </p:pic>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03192" y="4838007"/>
            <a:ext cx="3082866" cy="1833510"/>
          </a:xfrm>
          <a:prstGeom prst="rect">
            <a:avLst/>
          </a:prstGeom>
        </p:spPr>
      </p:pic>
      <p:sp>
        <p:nvSpPr>
          <p:cNvPr id="8" name="文本框 7"/>
          <p:cNvSpPr txBox="1"/>
          <p:nvPr/>
        </p:nvSpPr>
        <p:spPr>
          <a:xfrm>
            <a:off x="9210501" y="1512916"/>
            <a:ext cx="2527069" cy="415498"/>
          </a:xfrm>
          <a:prstGeom prst="rect">
            <a:avLst/>
          </a:prstGeom>
          <a:noFill/>
        </p:spPr>
        <p:txBody>
          <a:bodyPr wrap="square" rtlCol="0">
            <a:spAutoFit/>
          </a:bodyPr>
          <a:lstStyle/>
          <a:p>
            <a:r>
              <a:rPr lang="zh-CN" altLang="en-US" sz="1050" dirty="0">
                <a:latin typeface="Consolas" panose="020B0609020204030204" pitchFamily="49" charset="0"/>
                <a:cs typeface="Consolas" panose="020B0609020204030204" pitchFamily="49" charset="0"/>
              </a:rPr>
              <a:t>最完整的表达，包括了</a:t>
            </a:r>
            <a:r>
              <a:rPr lang="en-US" altLang="zh-CN" sz="1050" dirty="0">
                <a:latin typeface="Consolas" panose="020B0609020204030204" pitchFamily="49" charset="0"/>
                <a:cs typeface="Consolas" panose="020B0609020204030204" pitchFamily="49" charset="0"/>
              </a:rPr>
              <a:t>fun</a:t>
            </a:r>
            <a:r>
              <a:rPr lang="zh-CN" altLang="en-US" sz="1050" dirty="0">
                <a:latin typeface="Consolas" panose="020B0609020204030204" pitchFamily="49" charset="0"/>
                <a:cs typeface="Consolas" panose="020B0609020204030204" pitchFamily="49" charset="0"/>
              </a:rPr>
              <a:t>关键词、函数名、参数列表、返回值类型和函数体</a:t>
            </a:r>
            <a:endParaRPr lang="zh-CN" altLang="en-US" sz="1050" dirty="0">
              <a:latin typeface="Consolas" panose="020B0609020204030204" pitchFamily="49" charset="0"/>
              <a:cs typeface="Consolas" panose="020B0609020204030204" pitchFamily="49" charset="0"/>
            </a:endParaRPr>
          </a:p>
        </p:txBody>
      </p:sp>
      <p:sp>
        <p:nvSpPr>
          <p:cNvPr id="9" name="文本框 8"/>
          <p:cNvSpPr txBox="1"/>
          <p:nvPr/>
        </p:nvSpPr>
        <p:spPr>
          <a:xfrm>
            <a:off x="9210501" y="3283528"/>
            <a:ext cx="2527069" cy="738664"/>
          </a:xfrm>
          <a:prstGeom prst="rect">
            <a:avLst/>
          </a:prstGeom>
          <a:noFill/>
        </p:spPr>
        <p:txBody>
          <a:bodyPr wrap="square" rtlCol="0">
            <a:spAutoFit/>
          </a:bodyPr>
          <a:lstStyle/>
          <a:p>
            <a:r>
              <a:rPr lang="zh-CN" altLang="en-US" sz="1050" dirty="0"/>
              <a:t>与</a:t>
            </a:r>
            <a:r>
              <a:rPr lang="en-US" altLang="zh-CN" sz="1050" dirty="0"/>
              <a:t>Java</a:t>
            </a:r>
            <a:r>
              <a:rPr lang="zh-CN" altLang="en-US" sz="1050" dirty="0"/>
              <a:t>不同，在</a:t>
            </a:r>
            <a:r>
              <a:rPr lang="en-US" altLang="zh-CN" sz="1050" dirty="0" err="1"/>
              <a:t>kotlin</a:t>
            </a:r>
            <a:r>
              <a:rPr lang="zh-CN" altLang="en-US" sz="1050" dirty="0"/>
              <a:t>中</a:t>
            </a:r>
            <a:r>
              <a:rPr lang="en-US" altLang="zh-CN" sz="1050" dirty="0"/>
              <a:t>if</a:t>
            </a:r>
            <a:r>
              <a:rPr lang="zh-CN" altLang="en-US" sz="1050" dirty="0"/>
              <a:t>是一个表达式，</a:t>
            </a:r>
            <a:endParaRPr lang="en-US" altLang="zh-CN" sz="1050" dirty="0"/>
          </a:p>
          <a:p>
            <a:r>
              <a:rPr lang="zh-CN" altLang="en-US" sz="1050" dirty="0"/>
              <a:t>而非语句。语句和表达式的区别在于：表达式有值，并且能作为另一个表达式的一部分使用。</a:t>
            </a:r>
            <a:endParaRPr lang="zh-CN" altLang="en-US" sz="1050" dirty="0"/>
          </a:p>
        </p:txBody>
      </p:sp>
      <p:sp>
        <p:nvSpPr>
          <p:cNvPr id="10" name="文本框 9"/>
          <p:cNvSpPr txBox="1"/>
          <p:nvPr/>
        </p:nvSpPr>
        <p:spPr>
          <a:xfrm>
            <a:off x="9360131" y="5547013"/>
            <a:ext cx="2377439" cy="415498"/>
          </a:xfrm>
          <a:prstGeom prst="rect">
            <a:avLst/>
          </a:prstGeom>
          <a:noFill/>
        </p:spPr>
        <p:txBody>
          <a:bodyPr wrap="square" rtlCol="0">
            <a:spAutoFit/>
          </a:bodyPr>
          <a:lstStyle/>
          <a:p>
            <a:r>
              <a:rPr lang="en-US" altLang="zh-CN" sz="1050" dirty="0" err="1"/>
              <a:t>Kotlin</a:t>
            </a:r>
            <a:r>
              <a:rPr lang="zh-CN" altLang="en-US" sz="1050" dirty="0"/>
              <a:t>具有类型推断，能够根据上下文推断出实例的类型</a:t>
            </a:r>
            <a:endParaRPr lang="zh-CN" altLang="en-US" sz="1050" dirty="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非空断言</a:t>
            </a:r>
            <a:r>
              <a:rPr lang="en-US" altLang="zh-CN" dirty="0"/>
              <a:t>”!!”</a:t>
            </a:r>
            <a:endParaRPr lang="zh-CN" altLang="en-US" dirty="0"/>
          </a:p>
        </p:txBody>
      </p:sp>
      <p:pic>
        <p:nvPicPr>
          <p:cNvPr id="5" name="内容占位符 4"/>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5462617" y="1823783"/>
            <a:ext cx="5195888" cy="2143634"/>
          </a:xfrm>
        </p:spPr>
      </p:pic>
      <p:sp>
        <p:nvSpPr>
          <p:cNvPr id="4" name="文本占位符 3"/>
          <p:cNvSpPr>
            <a:spLocks noGrp="1"/>
          </p:cNvSpPr>
          <p:nvPr>
            <p:ph type="body" sz="half" idx="2"/>
          </p:nvPr>
        </p:nvSpPr>
        <p:spPr/>
        <p:txBody>
          <a:bodyPr/>
          <a:lstStyle/>
          <a:p>
            <a:r>
              <a:rPr lang="zh-CN" altLang="en-US" dirty="0"/>
              <a:t>对于可空变量使用非空断言，当变量为空时将会抛出异常；当变量非空时，将不会发生任何事；</a:t>
            </a:r>
            <a:endParaRPr lang="zh-CN" altLang="en-US" dirty="0"/>
          </a:p>
        </p:txBody>
      </p:sp>
      <p:sp>
        <p:nvSpPr>
          <p:cNvPr id="6" name="文本框 5"/>
          <p:cNvSpPr txBox="1"/>
          <p:nvPr/>
        </p:nvSpPr>
        <p:spPr>
          <a:xfrm>
            <a:off x="5462617" y="4297680"/>
            <a:ext cx="5318990" cy="523220"/>
          </a:xfrm>
          <a:prstGeom prst="rect">
            <a:avLst/>
          </a:prstGeom>
          <a:noFill/>
        </p:spPr>
        <p:txBody>
          <a:bodyPr wrap="square" rtlCol="0">
            <a:spAutoFit/>
          </a:bodyPr>
          <a:lstStyle/>
          <a:p>
            <a:r>
              <a:rPr lang="zh-CN" altLang="en-US" sz="1400" dirty="0"/>
              <a:t>值得注意的是，我们应该避免在同一行进行多次非空断言，当代码抛出异常时，你将无法甄别错误来源；</a:t>
            </a:r>
            <a:endParaRPr lang="zh-CN" altLang="en-US" sz="1400" dirty="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let</a:t>
            </a:r>
            <a:r>
              <a:rPr lang="zh-CN" altLang="en-US" dirty="0"/>
              <a:t>函数</a:t>
            </a:r>
            <a:endParaRPr lang="zh-CN" altLang="en-US" dirty="0"/>
          </a:p>
        </p:txBody>
      </p:sp>
      <p:pic>
        <p:nvPicPr>
          <p:cNvPr id="5" name="内容占位符 4"/>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5176477" y="1664796"/>
            <a:ext cx="4238625" cy="3905250"/>
          </a:xfrm>
        </p:spPr>
      </p:pic>
      <p:sp>
        <p:nvSpPr>
          <p:cNvPr id="4" name="文本占位符 3"/>
          <p:cNvSpPr>
            <a:spLocks noGrp="1"/>
          </p:cNvSpPr>
          <p:nvPr>
            <p:ph type="body" sz="half" idx="2"/>
          </p:nvPr>
        </p:nvSpPr>
        <p:spPr/>
        <p:txBody>
          <a:bodyPr/>
          <a:lstStyle/>
          <a:p>
            <a:r>
              <a:rPr lang="zh-CN" altLang="en-US" dirty="0"/>
              <a:t>让你更好的进行函数调用</a:t>
            </a:r>
            <a:endParaRPr lang="zh-CN" altLang="en-US" dirty="0"/>
          </a:p>
        </p:txBody>
      </p:sp>
      <p:sp>
        <p:nvSpPr>
          <p:cNvPr id="6" name="文本框 5"/>
          <p:cNvSpPr txBox="1"/>
          <p:nvPr/>
        </p:nvSpPr>
        <p:spPr>
          <a:xfrm>
            <a:off x="9576262" y="2610196"/>
            <a:ext cx="2540924" cy="1600438"/>
          </a:xfrm>
          <a:prstGeom prst="rect">
            <a:avLst/>
          </a:prstGeom>
          <a:noFill/>
        </p:spPr>
        <p:txBody>
          <a:bodyPr wrap="square" rtlCol="0">
            <a:spAutoFit/>
          </a:bodyPr>
          <a:lstStyle/>
          <a:p>
            <a:r>
              <a:rPr lang="zh-CN" altLang="en-US" sz="1400" dirty="0"/>
              <a:t>这里有一个</a:t>
            </a:r>
            <a:r>
              <a:rPr lang="en-US" altLang="zh-CN" sz="1400" dirty="0" err="1"/>
              <a:t>sendEmail</a:t>
            </a:r>
            <a:r>
              <a:rPr lang="zh-CN" altLang="en-US" sz="1400" dirty="0"/>
              <a:t>函数接收一个非空的</a:t>
            </a:r>
            <a:r>
              <a:rPr lang="en-US" altLang="zh-CN" sz="1400" dirty="0"/>
              <a:t>String</a:t>
            </a:r>
            <a:r>
              <a:rPr lang="zh-CN" altLang="en-US" sz="1400" dirty="0"/>
              <a:t>，但是这里的</a:t>
            </a:r>
            <a:r>
              <a:rPr lang="en-US" altLang="zh-CN" sz="1400" dirty="0"/>
              <a:t>email</a:t>
            </a:r>
            <a:r>
              <a:rPr lang="zh-CN" altLang="en-US" sz="1400" dirty="0"/>
              <a:t>是可空的，想要调用</a:t>
            </a:r>
            <a:r>
              <a:rPr lang="en-US" altLang="zh-CN" sz="1400" dirty="0" err="1"/>
              <a:t>sendEmail</a:t>
            </a:r>
            <a:r>
              <a:rPr lang="zh-CN" altLang="en-US" sz="1400" dirty="0"/>
              <a:t>方法必须像代码最底部一样对类型进行检查后才能调用，但是有了</a:t>
            </a:r>
            <a:r>
              <a:rPr lang="en-US" altLang="zh-CN" sz="1400" dirty="0"/>
              <a:t>let</a:t>
            </a:r>
            <a:r>
              <a:rPr lang="zh-CN" altLang="en-US" sz="1400" dirty="0"/>
              <a:t>函数这个过程将会变得更加简单；</a:t>
            </a:r>
            <a:endParaRPr lang="zh-CN" altLang="en-US" sz="1400" dirty="0"/>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延迟初始化属性</a:t>
            </a:r>
            <a:endParaRPr lang="zh-CN" altLang="en-US" dirty="0"/>
          </a:p>
        </p:txBody>
      </p:sp>
      <p:pic>
        <p:nvPicPr>
          <p:cNvPr id="5" name="内容占位符 4"/>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5179984" y="1542780"/>
            <a:ext cx="5195888" cy="4016280"/>
          </a:xfrm>
        </p:spPr>
      </p:pic>
      <p:sp>
        <p:nvSpPr>
          <p:cNvPr id="4" name="文本占位符 3"/>
          <p:cNvSpPr>
            <a:spLocks noGrp="1"/>
          </p:cNvSpPr>
          <p:nvPr>
            <p:ph type="body" sz="half" idx="2"/>
          </p:nvPr>
        </p:nvSpPr>
        <p:spPr/>
        <p:txBody>
          <a:bodyPr/>
          <a:lstStyle/>
          <a:p>
            <a:r>
              <a:rPr lang="en-US" altLang="zh-CN" dirty="0" err="1"/>
              <a:t>Kotlin</a:t>
            </a:r>
            <a:r>
              <a:rPr lang="zh-CN" altLang="en-US" dirty="0"/>
              <a:t>通常要求你在构造方法里就初始化所有属性，如果你不能初始化就要把它声明为可空类型，这样就需要在之后的代码中不断的去检验其状态；在</a:t>
            </a:r>
            <a:r>
              <a:rPr lang="en-US" altLang="zh-CN" dirty="0" err="1"/>
              <a:t>Kotlin</a:t>
            </a:r>
            <a:r>
              <a:rPr lang="zh-CN" altLang="en-US" dirty="0"/>
              <a:t>中你可以将属性声明为延迟初始化的，使用</a:t>
            </a:r>
            <a:r>
              <a:rPr lang="en-US" altLang="zh-CN" dirty="0" err="1"/>
              <a:t>lateinit</a:t>
            </a:r>
            <a:r>
              <a:rPr lang="zh-CN" altLang="en-US" dirty="0"/>
              <a:t>关键词修饰；</a:t>
            </a:r>
            <a:endParaRPr lang="zh-CN" altLang="en-US" dirty="0"/>
          </a:p>
        </p:txBody>
      </p:sp>
      <p:sp>
        <p:nvSpPr>
          <p:cNvPr id="6" name="文本框 5"/>
          <p:cNvSpPr txBox="1"/>
          <p:nvPr/>
        </p:nvSpPr>
        <p:spPr>
          <a:xfrm>
            <a:off x="10532225" y="2751513"/>
            <a:ext cx="1413164" cy="1169551"/>
          </a:xfrm>
          <a:prstGeom prst="rect">
            <a:avLst/>
          </a:prstGeom>
          <a:noFill/>
        </p:spPr>
        <p:txBody>
          <a:bodyPr wrap="square" rtlCol="0">
            <a:spAutoFit/>
          </a:bodyPr>
          <a:lstStyle/>
          <a:p>
            <a:r>
              <a:rPr lang="zh-CN" altLang="en-US" sz="1400" dirty="0"/>
              <a:t>使用</a:t>
            </a:r>
            <a:r>
              <a:rPr lang="en-US" altLang="zh-CN" sz="1400" dirty="0" err="1"/>
              <a:t>lateinit</a:t>
            </a:r>
            <a:r>
              <a:rPr lang="zh-CN" altLang="en-US" sz="1400" dirty="0"/>
              <a:t>后不用初始化属性值，框架会调用初始化函数完成初始化；</a:t>
            </a:r>
            <a:endParaRPr lang="zh-CN" altLang="en-US" sz="1400" dirty="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可空性和</a:t>
            </a:r>
            <a:r>
              <a:rPr lang="en-US" altLang="zh-CN" dirty="0"/>
              <a:t>Java</a:t>
            </a:r>
            <a:endParaRPr lang="zh-CN" altLang="en-US" dirty="0"/>
          </a:p>
        </p:txBody>
      </p:sp>
      <p:pic>
        <p:nvPicPr>
          <p:cNvPr id="5" name="内容占位符 4"/>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5130107" y="1157342"/>
            <a:ext cx="5195888" cy="1879363"/>
          </a:xfrm>
        </p:spPr>
      </p:pic>
      <p:sp>
        <p:nvSpPr>
          <p:cNvPr id="4" name="文本占位符 3"/>
          <p:cNvSpPr>
            <a:spLocks noGrp="1"/>
          </p:cNvSpPr>
          <p:nvPr>
            <p:ph type="body" sz="half" idx="2"/>
          </p:nvPr>
        </p:nvSpPr>
        <p:spPr/>
        <p:txBody>
          <a:bodyPr/>
          <a:lstStyle/>
          <a:p>
            <a:r>
              <a:rPr lang="zh-CN" altLang="en-US" dirty="0"/>
              <a:t>可空性这一概念在</a:t>
            </a:r>
            <a:r>
              <a:rPr lang="en-US" altLang="zh-CN" dirty="0"/>
              <a:t>Java</a:t>
            </a:r>
            <a:r>
              <a:rPr lang="zh-CN" altLang="en-US" dirty="0"/>
              <a:t>中并不存在，那么</a:t>
            </a:r>
            <a:r>
              <a:rPr lang="en-US" altLang="zh-CN" dirty="0" err="1"/>
              <a:t>Kotlin</a:t>
            </a:r>
            <a:r>
              <a:rPr lang="zh-CN" altLang="en-US" dirty="0"/>
              <a:t>和</a:t>
            </a:r>
            <a:r>
              <a:rPr lang="en-US" altLang="zh-CN" dirty="0"/>
              <a:t>Java</a:t>
            </a:r>
            <a:r>
              <a:rPr lang="zh-CN" altLang="en-US" dirty="0"/>
              <a:t>又该如何交互？</a:t>
            </a:r>
            <a:endParaRPr lang="en-US" altLang="zh-CN" dirty="0"/>
          </a:p>
          <a:p>
            <a:r>
              <a:rPr lang="zh-CN" altLang="en-US" dirty="0"/>
              <a:t>首先</a:t>
            </a:r>
            <a:r>
              <a:rPr lang="en-US" altLang="zh-CN" dirty="0" err="1"/>
              <a:t>Kotlin</a:t>
            </a:r>
            <a:r>
              <a:rPr lang="zh-CN" altLang="en-US" dirty="0"/>
              <a:t>能够识别在</a:t>
            </a:r>
            <a:r>
              <a:rPr lang="en-US" altLang="zh-CN" dirty="0"/>
              <a:t>Java</a:t>
            </a:r>
            <a:r>
              <a:rPr lang="zh-CN" altLang="en-US" dirty="0"/>
              <a:t>中的多种关于可空性的注解，包括</a:t>
            </a:r>
            <a:r>
              <a:rPr lang="en-US" altLang="zh-CN" dirty="0" err="1"/>
              <a:t>javax.annotation</a:t>
            </a:r>
            <a:r>
              <a:rPr lang="zh-CN" altLang="en-US" dirty="0"/>
              <a:t>、</a:t>
            </a:r>
            <a:r>
              <a:rPr lang="en-US" altLang="zh-CN" dirty="0" err="1"/>
              <a:t>android.support.annotation</a:t>
            </a:r>
            <a:r>
              <a:rPr lang="zh-CN" altLang="en-US" dirty="0"/>
              <a:t>、</a:t>
            </a:r>
            <a:endParaRPr lang="en-US" altLang="zh-CN" dirty="0"/>
          </a:p>
          <a:p>
            <a:r>
              <a:rPr lang="en-US" altLang="zh-CN" dirty="0" err="1"/>
              <a:t>org.jetbrains.annotations</a:t>
            </a:r>
            <a:r>
              <a:rPr lang="zh-CN" altLang="en-US" dirty="0"/>
              <a:t>；</a:t>
            </a:r>
            <a:endParaRPr lang="en-US" altLang="zh-CN" dirty="0"/>
          </a:p>
          <a:p>
            <a:r>
              <a:rPr lang="zh-CN" altLang="en-US" dirty="0"/>
              <a:t>若是没有注解，</a:t>
            </a:r>
            <a:r>
              <a:rPr lang="en-US" altLang="zh-CN" dirty="0"/>
              <a:t>Java</a:t>
            </a:r>
            <a:r>
              <a:rPr lang="zh-CN" altLang="en-US" dirty="0"/>
              <a:t>类型会变成</a:t>
            </a:r>
            <a:r>
              <a:rPr lang="en-US" altLang="zh-CN" dirty="0" err="1"/>
              <a:t>Kotlin</a:t>
            </a:r>
            <a:r>
              <a:rPr lang="zh-CN" altLang="en-US" dirty="0"/>
              <a:t>中的平台类型；</a:t>
            </a:r>
            <a:endParaRPr lang="zh-CN" altLang="en-US" dirty="0"/>
          </a:p>
        </p:txBody>
      </p:sp>
      <p:sp>
        <p:nvSpPr>
          <p:cNvPr id="6" name="文本框 5"/>
          <p:cNvSpPr txBox="1"/>
          <p:nvPr/>
        </p:nvSpPr>
        <p:spPr>
          <a:xfrm>
            <a:off x="5527964" y="3208713"/>
            <a:ext cx="4330931" cy="738664"/>
          </a:xfrm>
          <a:prstGeom prst="rect">
            <a:avLst/>
          </a:prstGeom>
          <a:noFill/>
        </p:spPr>
        <p:txBody>
          <a:bodyPr wrap="square" rtlCol="0">
            <a:spAutoFit/>
          </a:bodyPr>
          <a:lstStyle/>
          <a:p>
            <a:r>
              <a:rPr lang="zh-CN" altLang="en-US" sz="1400" dirty="0"/>
              <a:t>这意味着你要像在</a:t>
            </a:r>
            <a:r>
              <a:rPr lang="en-US" altLang="zh-CN" sz="1400" dirty="0"/>
              <a:t>Java</a:t>
            </a:r>
            <a:r>
              <a:rPr lang="zh-CN" altLang="en-US" sz="1400" dirty="0"/>
              <a:t>中一样，对这个类型上的所有操作负责；如果你认为它是</a:t>
            </a:r>
            <a:r>
              <a:rPr lang="en-US" altLang="zh-CN" sz="1400" dirty="0"/>
              <a:t>null</a:t>
            </a:r>
            <a:r>
              <a:rPr lang="zh-CN" altLang="en-US" sz="1400" dirty="0"/>
              <a:t>，请检查它的状态；如果你认为它不是</a:t>
            </a:r>
            <a:r>
              <a:rPr lang="en-US" altLang="zh-CN" sz="1400" dirty="0"/>
              <a:t>null</a:t>
            </a:r>
            <a:r>
              <a:rPr lang="zh-CN" altLang="en-US" sz="1400" dirty="0"/>
              <a:t>，请直接使用它；</a:t>
            </a:r>
            <a:endParaRPr lang="zh-CN" altLang="en-US" sz="1400" dirty="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基本数据类型</a:t>
            </a:r>
            <a:endParaRPr lang="zh-CN" altLang="en-US" dirty="0"/>
          </a:p>
        </p:txBody>
      </p:sp>
      <p:sp>
        <p:nvSpPr>
          <p:cNvPr id="4" name="文本占位符 3"/>
          <p:cNvSpPr>
            <a:spLocks noGrp="1"/>
          </p:cNvSpPr>
          <p:nvPr>
            <p:ph type="body" sz="half" idx="2"/>
          </p:nvPr>
        </p:nvSpPr>
        <p:spPr/>
        <p:txBody>
          <a:bodyPr/>
          <a:lstStyle/>
          <a:p>
            <a:r>
              <a:rPr lang="en-US" altLang="zh-CN" dirty="0" err="1"/>
              <a:t>Kotlin</a:t>
            </a:r>
            <a:r>
              <a:rPr lang="zh-CN" altLang="en-US" dirty="0"/>
              <a:t>并不区分基本数据类型和包装类型；这意味着在使用过程中，你一直在使用</a:t>
            </a:r>
            <a:r>
              <a:rPr lang="en-US" altLang="zh-CN" dirty="0" err="1"/>
              <a:t>Int</a:t>
            </a:r>
            <a:r>
              <a:rPr lang="zh-CN" altLang="en-US" dirty="0"/>
              <a:t>而非</a:t>
            </a:r>
            <a:r>
              <a:rPr lang="en-US" altLang="zh-CN" dirty="0" err="1"/>
              <a:t>int</a:t>
            </a:r>
            <a:r>
              <a:rPr lang="zh-CN" altLang="en-US" dirty="0"/>
              <a:t>，看上去你似乎在使用包装类型，然而并不是这样，在编译过程中</a:t>
            </a:r>
            <a:r>
              <a:rPr lang="en-US" altLang="zh-CN" dirty="0" err="1"/>
              <a:t>Kotlin</a:t>
            </a:r>
            <a:r>
              <a:rPr lang="zh-CN" altLang="en-US" dirty="0"/>
              <a:t>尽可能的把它们编译成</a:t>
            </a:r>
            <a:r>
              <a:rPr lang="en-US" altLang="zh-CN" dirty="0"/>
              <a:t>Java</a:t>
            </a:r>
            <a:r>
              <a:rPr lang="zh-CN" altLang="en-US" dirty="0"/>
              <a:t>的基本数据类型；</a:t>
            </a:r>
            <a:endParaRPr lang="en-US" altLang="zh-CN" dirty="0"/>
          </a:p>
          <a:p>
            <a:r>
              <a:rPr lang="zh-CN" altLang="en-US" dirty="0"/>
              <a:t>唯一不可行的就是泛型类，比如说集合；</a:t>
            </a:r>
            <a:endParaRPr lang="zh-CN" altLang="en-US" dirty="0"/>
          </a:p>
        </p:txBody>
      </p:sp>
      <p:sp>
        <p:nvSpPr>
          <p:cNvPr id="7" name="文本框 6"/>
          <p:cNvSpPr txBox="1"/>
          <p:nvPr/>
        </p:nvSpPr>
        <p:spPr>
          <a:xfrm>
            <a:off x="5421085" y="2743200"/>
            <a:ext cx="6531429" cy="954107"/>
          </a:xfrm>
          <a:prstGeom prst="rect">
            <a:avLst/>
          </a:prstGeom>
          <a:noFill/>
        </p:spPr>
        <p:txBody>
          <a:bodyPr wrap="square" rtlCol="0">
            <a:spAutoFit/>
          </a:bodyPr>
          <a:lstStyle/>
          <a:p>
            <a:pPr marL="342900" indent="-342900">
              <a:buAutoNum type="arabicPeriod"/>
            </a:pPr>
            <a:r>
              <a:rPr lang="zh-CN" altLang="en-US" sz="1400" dirty="0"/>
              <a:t>整数类型</a:t>
            </a:r>
            <a:r>
              <a:rPr lang="en-US" altLang="zh-CN" sz="1400" dirty="0"/>
              <a:t>------ Byte</a:t>
            </a:r>
            <a:r>
              <a:rPr lang="zh-CN" altLang="en-US" sz="1400" dirty="0"/>
              <a:t>、</a:t>
            </a:r>
            <a:r>
              <a:rPr lang="en-US" altLang="zh-CN" sz="1400" dirty="0"/>
              <a:t>Short</a:t>
            </a:r>
            <a:r>
              <a:rPr lang="zh-CN" altLang="en-US" sz="1400" dirty="0"/>
              <a:t>、</a:t>
            </a:r>
            <a:r>
              <a:rPr lang="en-US" altLang="zh-CN" sz="1400" dirty="0" err="1"/>
              <a:t>Int</a:t>
            </a:r>
            <a:r>
              <a:rPr lang="zh-CN" altLang="en-US" sz="1400" dirty="0"/>
              <a:t>、</a:t>
            </a:r>
            <a:r>
              <a:rPr lang="en-US" altLang="zh-CN" sz="1400" dirty="0"/>
              <a:t>Long</a:t>
            </a:r>
            <a:endParaRPr lang="en-US" altLang="zh-CN" sz="1400" dirty="0"/>
          </a:p>
          <a:p>
            <a:pPr marL="342900" indent="-342900">
              <a:buAutoNum type="arabicPeriod"/>
            </a:pPr>
            <a:r>
              <a:rPr lang="zh-CN" altLang="en-US" sz="1400" dirty="0"/>
              <a:t>浮点数类型</a:t>
            </a:r>
            <a:r>
              <a:rPr lang="en-US" altLang="zh-CN" sz="1400" dirty="0"/>
              <a:t>------- Float</a:t>
            </a:r>
            <a:r>
              <a:rPr lang="zh-CN" altLang="en-US" sz="1400" dirty="0"/>
              <a:t>、</a:t>
            </a:r>
            <a:r>
              <a:rPr lang="en-US" altLang="zh-CN" sz="1400" dirty="0"/>
              <a:t>Double</a:t>
            </a:r>
            <a:endParaRPr lang="en-US" altLang="zh-CN" sz="1400" dirty="0"/>
          </a:p>
          <a:p>
            <a:pPr marL="342900" indent="-342900">
              <a:buAutoNum type="arabicPeriod"/>
            </a:pPr>
            <a:r>
              <a:rPr lang="zh-CN" altLang="en-US" sz="1400" dirty="0"/>
              <a:t>字符类型 </a:t>
            </a:r>
            <a:r>
              <a:rPr lang="en-US" altLang="zh-CN" sz="1400" dirty="0"/>
              <a:t>------- Char</a:t>
            </a:r>
            <a:endParaRPr lang="en-US" altLang="zh-CN" sz="1400" dirty="0"/>
          </a:p>
          <a:p>
            <a:pPr marL="342900" indent="-342900">
              <a:buAutoNum type="arabicPeriod"/>
            </a:pPr>
            <a:r>
              <a:rPr lang="zh-CN" altLang="en-US" sz="1400" dirty="0"/>
              <a:t>布尔类型 </a:t>
            </a:r>
            <a:r>
              <a:rPr lang="en-US" altLang="zh-CN" sz="1400" dirty="0"/>
              <a:t>------- Boolean</a:t>
            </a:r>
            <a:endParaRPr lang="zh-CN" altLang="en-US" sz="1400" dirty="0"/>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可空的基本数据</a:t>
            </a:r>
            <a:endParaRPr lang="zh-CN" altLang="en-US" dirty="0"/>
          </a:p>
        </p:txBody>
      </p:sp>
      <p:sp>
        <p:nvSpPr>
          <p:cNvPr id="3" name="内容占位符 2"/>
          <p:cNvSpPr>
            <a:spLocks noGrp="1"/>
          </p:cNvSpPr>
          <p:nvPr>
            <p:ph idx="1"/>
          </p:nvPr>
        </p:nvSpPr>
        <p:spPr/>
        <p:txBody>
          <a:bodyPr/>
          <a:lstStyle/>
          <a:p>
            <a:r>
              <a:rPr lang="en-US" altLang="zh-CN" dirty="0"/>
              <a:t>JVM</a:t>
            </a:r>
            <a:r>
              <a:rPr lang="zh-CN" altLang="en-US" dirty="0"/>
              <a:t>不支持使用基本数据类型作为类型参数，所以泛型类必须始终使用类型的包装表示</a:t>
            </a:r>
            <a:endParaRPr lang="zh-CN" altLang="en-US" dirty="0"/>
          </a:p>
        </p:txBody>
      </p:sp>
      <p:sp>
        <p:nvSpPr>
          <p:cNvPr id="4" name="文本占位符 3"/>
          <p:cNvSpPr>
            <a:spLocks noGrp="1"/>
          </p:cNvSpPr>
          <p:nvPr>
            <p:ph type="body" sz="half" idx="2"/>
          </p:nvPr>
        </p:nvSpPr>
        <p:spPr/>
        <p:txBody>
          <a:bodyPr/>
          <a:lstStyle/>
          <a:p>
            <a:r>
              <a:rPr lang="zh-CN" altLang="en-US" dirty="0"/>
              <a:t>由于这样的基本数据可以存储</a:t>
            </a:r>
            <a:r>
              <a:rPr lang="en-US" altLang="zh-CN" dirty="0"/>
              <a:t>null</a:t>
            </a:r>
            <a:r>
              <a:rPr lang="zh-CN" altLang="en-US" dirty="0"/>
              <a:t>，那么就必须使用包装类型</a:t>
            </a:r>
            <a:endParaRPr lang="zh-CN" altLang="en-US" dirty="0"/>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数字转换</a:t>
            </a:r>
            <a:r>
              <a:rPr lang="en-US" altLang="zh-CN" dirty="0"/>
              <a:t>	</a:t>
            </a:r>
            <a:endParaRPr lang="zh-CN" altLang="en-US" dirty="0"/>
          </a:p>
        </p:txBody>
      </p:sp>
      <p:pic>
        <p:nvPicPr>
          <p:cNvPr id="5" name="内容占位符 4"/>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5637521" y="2097024"/>
            <a:ext cx="5067300" cy="2667000"/>
          </a:xfrm>
        </p:spPr>
      </p:pic>
      <p:sp>
        <p:nvSpPr>
          <p:cNvPr id="4" name="文本占位符 3"/>
          <p:cNvSpPr>
            <a:spLocks noGrp="1"/>
          </p:cNvSpPr>
          <p:nvPr>
            <p:ph type="body" sz="half" idx="2"/>
          </p:nvPr>
        </p:nvSpPr>
        <p:spPr/>
        <p:txBody>
          <a:bodyPr/>
          <a:lstStyle/>
          <a:p>
            <a:r>
              <a:rPr lang="en-US" altLang="zh-CN" dirty="0" err="1"/>
              <a:t>Kotlin</a:t>
            </a:r>
            <a:r>
              <a:rPr lang="zh-CN" altLang="en-US" dirty="0"/>
              <a:t>不会自动地将数字从一种类型转换成另一种类型；你必须显式地指出类型；</a:t>
            </a:r>
            <a:endParaRPr lang="zh-CN" altLang="en-US" dirty="0"/>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根类型</a:t>
            </a:r>
            <a:endParaRPr lang="zh-CN" altLang="en-US" dirty="0"/>
          </a:p>
        </p:txBody>
      </p:sp>
      <p:pic>
        <p:nvPicPr>
          <p:cNvPr id="6" name="内容占位符 5"/>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5274404" y="1465684"/>
            <a:ext cx="4076700" cy="3733800"/>
          </a:xfrm>
        </p:spPr>
      </p:pic>
      <p:sp>
        <p:nvSpPr>
          <p:cNvPr id="4" name="文本占位符 3"/>
          <p:cNvSpPr>
            <a:spLocks noGrp="1"/>
          </p:cNvSpPr>
          <p:nvPr>
            <p:ph type="body" sz="half" idx="2"/>
          </p:nvPr>
        </p:nvSpPr>
        <p:spPr/>
        <p:txBody>
          <a:bodyPr/>
          <a:lstStyle/>
          <a:p>
            <a:r>
              <a:rPr lang="zh-CN" altLang="en-US" dirty="0"/>
              <a:t>同</a:t>
            </a:r>
            <a:r>
              <a:rPr lang="en-US" altLang="zh-CN" dirty="0"/>
              <a:t>Java</a:t>
            </a:r>
            <a:r>
              <a:rPr lang="zh-CN" altLang="en-US" dirty="0"/>
              <a:t>的</a:t>
            </a:r>
            <a:r>
              <a:rPr lang="en-US" altLang="zh-CN" dirty="0"/>
              <a:t>Object</a:t>
            </a:r>
            <a:r>
              <a:rPr lang="zh-CN" altLang="en-US" dirty="0"/>
              <a:t>类型不同，</a:t>
            </a:r>
            <a:r>
              <a:rPr lang="en-US" altLang="zh-CN" dirty="0" err="1"/>
              <a:t>Kotlin</a:t>
            </a:r>
            <a:r>
              <a:rPr lang="zh-CN" altLang="en-US" dirty="0"/>
              <a:t>有两个根类型：</a:t>
            </a:r>
            <a:r>
              <a:rPr lang="en-US" altLang="zh-CN" dirty="0"/>
              <a:t>Any</a:t>
            </a:r>
            <a:r>
              <a:rPr lang="zh-CN" altLang="en-US" dirty="0"/>
              <a:t>和</a:t>
            </a:r>
            <a:r>
              <a:rPr lang="en-US" altLang="zh-CN" dirty="0"/>
              <a:t>Any</a:t>
            </a:r>
            <a:r>
              <a:rPr lang="zh-CN" altLang="en-US" dirty="0"/>
              <a:t>？，其中</a:t>
            </a:r>
            <a:r>
              <a:rPr lang="en-US" altLang="zh-CN" dirty="0"/>
              <a:t>Any</a:t>
            </a:r>
            <a:r>
              <a:rPr lang="zh-CN" altLang="en-US" dirty="0"/>
              <a:t>代表</a:t>
            </a:r>
            <a:r>
              <a:rPr lang="en-US" altLang="zh-CN" dirty="0"/>
              <a:t>@</a:t>
            </a:r>
            <a:r>
              <a:rPr lang="en-US" altLang="zh-CN" dirty="0" err="1"/>
              <a:t>NotNull</a:t>
            </a:r>
            <a:r>
              <a:rPr lang="en-US" altLang="zh-CN" dirty="0"/>
              <a:t> Object</a:t>
            </a:r>
            <a:r>
              <a:rPr lang="zh-CN" altLang="en-US" dirty="0"/>
              <a:t>，</a:t>
            </a:r>
            <a:r>
              <a:rPr lang="en-US" altLang="zh-CN" dirty="0"/>
              <a:t>Any</a:t>
            </a:r>
            <a:r>
              <a:rPr lang="zh-CN" altLang="en-US" dirty="0"/>
              <a:t>代表</a:t>
            </a:r>
            <a:r>
              <a:rPr lang="en-US" altLang="zh-CN" dirty="0"/>
              <a:t>@</a:t>
            </a:r>
            <a:r>
              <a:rPr lang="en-US" altLang="zh-CN" dirty="0" err="1"/>
              <a:t>Nullable</a:t>
            </a:r>
            <a:r>
              <a:rPr lang="en-US" altLang="zh-CN" dirty="0"/>
              <a:t> Object</a:t>
            </a:r>
            <a:r>
              <a:rPr lang="zh-CN" altLang="en-US" dirty="0"/>
              <a:t>；区别不仅仅是这样，</a:t>
            </a:r>
            <a:r>
              <a:rPr lang="en-US" altLang="zh-CN" dirty="0"/>
              <a:t>Any</a:t>
            </a:r>
            <a:r>
              <a:rPr lang="zh-CN" altLang="en-US" dirty="0"/>
              <a:t>删除了</a:t>
            </a:r>
            <a:r>
              <a:rPr lang="en-US" altLang="zh-CN" dirty="0"/>
              <a:t>Object</a:t>
            </a:r>
            <a:r>
              <a:rPr lang="zh-CN" altLang="en-US" dirty="0"/>
              <a:t>中除</a:t>
            </a:r>
            <a:r>
              <a:rPr lang="en-US" altLang="zh-CN" dirty="0" err="1"/>
              <a:t>toString</a:t>
            </a:r>
            <a:r>
              <a:rPr lang="zh-CN" altLang="en-US" dirty="0"/>
              <a:t>、</a:t>
            </a:r>
            <a:r>
              <a:rPr lang="en-US" altLang="zh-CN" dirty="0"/>
              <a:t>equals</a:t>
            </a:r>
            <a:r>
              <a:rPr lang="zh-CN" altLang="en-US" dirty="0"/>
              <a:t>和</a:t>
            </a:r>
            <a:r>
              <a:rPr lang="en-US" altLang="zh-CN" dirty="0" err="1"/>
              <a:t>hashCode</a:t>
            </a:r>
            <a:r>
              <a:rPr lang="zh-CN" altLang="en-US" dirty="0"/>
              <a:t>之外的方法；</a:t>
            </a:r>
            <a:endParaRPr lang="zh-CN" altLang="en-US" dirty="0"/>
          </a:p>
        </p:txBody>
      </p:sp>
      <p:sp>
        <p:nvSpPr>
          <p:cNvPr id="7" name="文本框 6"/>
          <p:cNvSpPr txBox="1"/>
          <p:nvPr/>
        </p:nvSpPr>
        <p:spPr>
          <a:xfrm>
            <a:off x="9545216" y="2789853"/>
            <a:ext cx="2062066" cy="523220"/>
          </a:xfrm>
          <a:prstGeom prst="rect">
            <a:avLst/>
          </a:prstGeom>
          <a:noFill/>
        </p:spPr>
        <p:txBody>
          <a:bodyPr wrap="square" rtlCol="0">
            <a:spAutoFit/>
          </a:bodyPr>
          <a:lstStyle/>
          <a:p>
            <a:r>
              <a:rPr lang="zh-CN" altLang="en-US" sz="1400" dirty="0"/>
              <a:t>上述代码编译后变成类似下方代码的样子</a:t>
            </a:r>
            <a:endParaRPr lang="zh-CN" altLang="en-US" sz="1400" dirty="0"/>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Unit</a:t>
            </a:r>
            <a:r>
              <a:rPr lang="zh-CN" altLang="en-US" dirty="0"/>
              <a:t>类型</a:t>
            </a:r>
            <a:endParaRPr lang="zh-CN" altLang="en-US" dirty="0"/>
          </a:p>
        </p:txBody>
      </p:sp>
      <p:pic>
        <p:nvPicPr>
          <p:cNvPr id="5" name="内容占位符 4"/>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5342440" y="1819177"/>
            <a:ext cx="4724400" cy="3381375"/>
          </a:xfrm>
        </p:spPr>
      </p:pic>
      <p:sp>
        <p:nvSpPr>
          <p:cNvPr id="4" name="文本占位符 3"/>
          <p:cNvSpPr>
            <a:spLocks noGrp="1"/>
          </p:cNvSpPr>
          <p:nvPr>
            <p:ph type="body" sz="half" idx="2"/>
          </p:nvPr>
        </p:nvSpPr>
        <p:spPr/>
        <p:txBody>
          <a:bodyPr/>
          <a:lstStyle/>
          <a:p>
            <a:r>
              <a:rPr lang="zh-CN" altLang="en-US" dirty="0"/>
              <a:t>相当于</a:t>
            </a:r>
            <a:r>
              <a:rPr lang="en-US" altLang="zh-CN" dirty="0"/>
              <a:t>Java</a:t>
            </a:r>
            <a:r>
              <a:rPr lang="zh-CN" altLang="en-US" dirty="0"/>
              <a:t>中的</a:t>
            </a:r>
            <a:r>
              <a:rPr lang="en-US" altLang="zh-CN" dirty="0"/>
              <a:t>void </a:t>
            </a:r>
            <a:r>
              <a:rPr lang="zh-CN" altLang="en-US" dirty="0"/>
              <a:t>，表示函数没有什么需要返回的；</a:t>
            </a:r>
            <a:endParaRPr lang="en-US" altLang="zh-CN" dirty="0"/>
          </a:p>
          <a:p>
            <a:r>
              <a:rPr lang="zh-CN" altLang="en-US" dirty="0"/>
              <a:t>但是又与</a:t>
            </a:r>
            <a:r>
              <a:rPr lang="en-US" altLang="zh-CN" dirty="0"/>
              <a:t>void</a:t>
            </a:r>
            <a:r>
              <a:rPr lang="zh-CN" altLang="en-US" dirty="0"/>
              <a:t>有一些不同，</a:t>
            </a:r>
            <a:r>
              <a:rPr lang="en-US" altLang="zh-CN" dirty="0"/>
              <a:t>Unit</a:t>
            </a:r>
            <a:r>
              <a:rPr lang="zh-CN" altLang="en-US" dirty="0"/>
              <a:t>是一个完备的类型，一个作为类型参数；</a:t>
            </a:r>
            <a:endParaRPr lang="zh-CN" altLang="en-US" dirty="0"/>
          </a:p>
        </p:txBody>
      </p:sp>
      <p:sp>
        <p:nvSpPr>
          <p:cNvPr id="6" name="文本框 5"/>
          <p:cNvSpPr txBox="1"/>
          <p:nvPr/>
        </p:nvSpPr>
        <p:spPr>
          <a:xfrm>
            <a:off x="5342440" y="5598367"/>
            <a:ext cx="4589771" cy="307777"/>
          </a:xfrm>
          <a:prstGeom prst="rect">
            <a:avLst/>
          </a:prstGeom>
          <a:noFill/>
        </p:spPr>
        <p:txBody>
          <a:bodyPr wrap="square" rtlCol="0">
            <a:spAutoFit/>
          </a:bodyPr>
          <a:lstStyle/>
          <a:p>
            <a:r>
              <a:rPr lang="zh-CN" altLang="en-US" sz="1400" dirty="0"/>
              <a:t>在函数定义时，</a:t>
            </a:r>
            <a:r>
              <a:rPr lang="en-US" altLang="zh-CN" sz="1400" dirty="0"/>
              <a:t>Unit</a:t>
            </a:r>
            <a:r>
              <a:rPr lang="zh-CN" altLang="en-US" sz="1400" dirty="0"/>
              <a:t>作为返回值，并不需要显式写出；</a:t>
            </a:r>
            <a:endParaRPr lang="zh-CN" altLang="en-US" sz="1400" dirty="0"/>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Nothing</a:t>
            </a:r>
            <a:r>
              <a:rPr lang="zh-CN" altLang="en-US" dirty="0"/>
              <a:t>类型</a:t>
            </a:r>
            <a:endParaRPr lang="zh-CN" altLang="en-US" dirty="0"/>
          </a:p>
        </p:txBody>
      </p:sp>
      <p:pic>
        <p:nvPicPr>
          <p:cNvPr id="5" name="内容占位符 4"/>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5531579" y="1858055"/>
            <a:ext cx="4476750" cy="2314575"/>
          </a:xfrm>
        </p:spPr>
      </p:pic>
      <p:sp>
        <p:nvSpPr>
          <p:cNvPr id="4" name="文本占位符 3"/>
          <p:cNvSpPr>
            <a:spLocks noGrp="1"/>
          </p:cNvSpPr>
          <p:nvPr>
            <p:ph type="body" sz="half" idx="2"/>
          </p:nvPr>
        </p:nvSpPr>
        <p:spPr/>
        <p:txBody>
          <a:bodyPr/>
          <a:lstStyle/>
          <a:p>
            <a:r>
              <a:rPr lang="en-US" altLang="zh-CN" dirty="0"/>
              <a:t>Nothing</a:t>
            </a:r>
            <a:r>
              <a:rPr lang="zh-CN" altLang="en-US" dirty="0"/>
              <a:t>类型表示这个函数永不返回，对于某一些函数而言，返回类型毫无意义，因为它们从不返回，比如一个包含无限循环的函数，或者一个单纯抛出异常的函数；</a:t>
            </a:r>
            <a:endParaRPr lang="zh-CN" altLang="en-US" dirty="0"/>
          </a:p>
        </p:txBody>
      </p:sp>
      <p:sp>
        <p:nvSpPr>
          <p:cNvPr id="6" name="文本框 5"/>
          <p:cNvSpPr txBox="1"/>
          <p:nvPr/>
        </p:nvSpPr>
        <p:spPr>
          <a:xfrm>
            <a:off x="5531579" y="4665306"/>
            <a:ext cx="4476750" cy="523220"/>
          </a:xfrm>
          <a:prstGeom prst="rect">
            <a:avLst/>
          </a:prstGeom>
          <a:noFill/>
        </p:spPr>
        <p:txBody>
          <a:bodyPr wrap="square" rtlCol="0">
            <a:spAutoFit/>
          </a:bodyPr>
          <a:lstStyle/>
          <a:p>
            <a:r>
              <a:rPr lang="zh-CN" altLang="en-US" sz="1400" dirty="0"/>
              <a:t>这个函数永远不会正常终止，仅仅是抛出一个异常，可以使用</a:t>
            </a:r>
            <a:r>
              <a:rPr lang="en-US" altLang="zh-CN" sz="1400" dirty="0" err="1"/>
              <a:t>Nothig</a:t>
            </a:r>
            <a:r>
              <a:rPr lang="zh-CN" altLang="en-US" sz="1400" dirty="0"/>
              <a:t>作为返回类型；</a:t>
            </a:r>
            <a:endParaRPr lang="zh-CN" altLang="en-US" sz="14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声明变量</a:t>
            </a:r>
            <a:endParaRPr lang="zh-CN" altLang="en-US" dirty="0"/>
          </a:p>
        </p:txBody>
      </p:sp>
      <p:graphicFrame>
        <p:nvGraphicFramePr>
          <p:cNvPr id="4" name="内容占位符 3"/>
          <p:cNvGraphicFramePr>
            <a:graphicFrameLocks noGrp="1"/>
          </p:cNvGraphicFramePr>
          <p:nvPr>
            <p:ph idx="1"/>
          </p:nvPr>
        </p:nvGraphicFramePr>
        <p:xfrm>
          <a:off x="1155700" y="2603500"/>
          <a:ext cx="8824914" cy="3522980"/>
        </p:xfrm>
        <a:graphic>
          <a:graphicData uri="http://schemas.openxmlformats.org/drawingml/2006/table">
            <a:tbl>
              <a:tblPr firstRow="1" bandRow="1">
                <a:tableStyleId>{5C22544A-7EE6-4342-B048-85BDC9FD1C3A}</a:tableStyleId>
              </a:tblPr>
              <a:tblGrid>
                <a:gridCol w="4412457"/>
                <a:gridCol w="4412457"/>
              </a:tblGrid>
              <a:tr h="3522980">
                <a:tc>
                  <a:txBody>
                    <a:bodyPr/>
                    <a:lstStyle/>
                    <a:p>
                      <a:endParaRPr lang="zh-CN" altLang="en-US" dirty="0"/>
                    </a:p>
                  </a:txBody>
                  <a:tcPr>
                    <a:noFill/>
                  </a:tcPr>
                </a:tc>
                <a:tc>
                  <a:txBody>
                    <a:bodyPr/>
                    <a:lstStyle/>
                    <a:p>
                      <a:endParaRPr lang="zh-CN" altLang="en-US" dirty="0"/>
                    </a:p>
                  </a:txBody>
                  <a:tcPr>
                    <a:solidFill>
                      <a:schemeClr val="bg1"/>
                    </a:solidFill>
                  </a:tcPr>
                </a:tc>
              </a:tr>
            </a:tbl>
          </a:graphicData>
        </a:graphic>
      </p:graphicFrame>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154954" y="2603500"/>
            <a:ext cx="4367308" cy="2752933"/>
          </a:xfrm>
          <a:prstGeom prst="rect">
            <a:avLst/>
          </a:prstGeom>
        </p:spPr>
      </p:pic>
      <p:sp>
        <p:nvSpPr>
          <p:cNvPr id="6" name="文本框 5"/>
          <p:cNvSpPr txBox="1"/>
          <p:nvPr/>
        </p:nvSpPr>
        <p:spPr>
          <a:xfrm>
            <a:off x="1154954" y="5477071"/>
            <a:ext cx="4367308" cy="415498"/>
          </a:xfrm>
          <a:prstGeom prst="rect">
            <a:avLst/>
          </a:prstGeom>
          <a:noFill/>
        </p:spPr>
        <p:txBody>
          <a:bodyPr wrap="square" rtlCol="0">
            <a:spAutoFit/>
          </a:bodyPr>
          <a:lstStyle/>
          <a:p>
            <a:r>
              <a:rPr lang="en-US" altLang="zh-CN" sz="1050" dirty="0" err="1"/>
              <a:t>val</a:t>
            </a:r>
            <a:r>
              <a:rPr lang="en-US" altLang="zh-CN" sz="1050" dirty="0"/>
              <a:t> </a:t>
            </a:r>
            <a:r>
              <a:rPr lang="zh-CN" altLang="en-US" sz="1050" dirty="0"/>
              <a:t>即 </a:t>
            </a:r>
            <a:r>
              <a:rPr lang="en-US" altLang="zh-CN" sz="1050" dirty="0"/>
              <a:t>value</a:t>
            </a:r>
            <a:r>
              <a:rPr lang="zh-CN" altLang="en-US" sz="1050" dirty="0"/>
              <a:t>，不可变引用，初始化之后无法再次赋值，与</a:t>
            </a:r>
            <a:r>
              <a:rPr lang="en-US" altLang="zh-CN" sz="1050" dirty="0"/>
              <a:t>Java</a:t>
            </a:r>
            <a:r>
              <a:rPr lang="zh-CN" altLang="en-US" sz="1050" dirty="0"/>
              <a:t>中的</a:t>
            </a:r>
            <a:r>
              <a:rPr lang="en-US" altLang="zh-CN" sz="1050" dirty="0"/>
              <a:t>final</a:t>
            </a:r>
            <a:r>
              <a:rPr lang="zh-CN" altLang="en-US" sz="1050" dirty="0"/>
              <a:t>相对应。</a:t>
            </a:r>
            <a:endParaRPr lang="zh-CN" altLang="en-US" sz="1050" dirty="0"/>
          </a:p>
        </p:txBody>
      </p:sp>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02905" y="2603499"/>
            <a:ext cx="4377708" cy="2752933"/>
          </a:xfrm>
          <a:prstGeom prst="rect">
            <a:avLst/>
          </a:prstGeom>
        </p:spPr>
      </p:pic>
      <p:sp>
        <p:nvSpPr>
          <p:cNvPr id="8" name="文本框 7"/>
          <p:cNvSpPr txBox="1"/>
          <p:nvPr/>
        </p:nvSpPr>
        <p:spPr>
          <a:xfrm>
            <a:off x="5602905" y="5556790"/>
            <a:ext cx="4377708" cy="253916"/>
          </a:xfrm>
          <a:prstGeom prst="rect">
            <a:avLst/>
          </a:prstGeom>
          <a:noFill/>
        </p:spPr>
        <p:txBody>
          <a:bodyPr wrap="square" rtlCol="0">
            <a:spAutoFit/>
          </a:bodyPr>
          <a:lstStyle/>
          <a:p>
            <a:r>
              <a:rPr lang="en-US" altLang="zh-CN" sz="1050" dirty="0" err="1"/>
              <a:t>var</a:t>
            </a:r>
            <a:r>
              <a:rPr lang="en-US" altLang="zh-CN" sz="1050" dirty="0"/>
              <a:t> </a:t>
            </a:r>
            <a:r>
              <a:rPr lang="zh-CN" altLang="en-US" sz="1050" dirty="0"/>
              <a:t>即 </a:t>
            </a:r>
            <a:r>
              <a:rPr lang="en-US" altLang="zh-CN" sz="1050" dirty="0"/>
              <a:t>variable</a:t>
            </a:r>
            <a:r>
              <a:rPr lang="zh-CN" altLang="en-US" sz="1050" dirty="0"/>
              <a:t>，可变引用，对应</a:t>
            </a:r>
            <a:r>
              <a:rPr lang="en-US" altLang="zh-CN" sz="1050" dirty="0"/>
              <a:t>Java</a:t>
            </a:r>
            <a:r>
              <a:rPr lang="zh-CN" altLang="en-US" sz="1050" dirty="0"/>
              <a:t>中的普通变量</a:t>
            </a:r>
            <a:endParaRPr lang="zh-CN" altLang="en-US" sz="1050" dirty="0"/>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1800" dirty="0"/>
              <a:t>只读集合与可变集合</a:t>
            </a:r>
            <a:endParaRPr lang="zh-CN" altLang="en-US" sz="1800" dirty="0"/>
          </a:p>
        </p:txBody>
      </p:sp>
      <p:sp>
        <p:nvSpPr>
          <p:cNvPr id="4" name="文本占位符 3"/>
          <p:cNvSpPr>
            <a:spLocks noGrp="1"/>
          </p:cNvSpPr>
          <p:nvPr>
            <p:ph idx="1"/>
          </p:nvPr>
        </p:nvSpPr>
        <p:spPr>
          <a:xfrm>
            <a:off x="4075436" y="1119933"/>
            <a:ext cx="4266132" cy="662214"/>
          </a:xfrm>
        </p:spPr>
        <p:txBody>
          <a:bodyPr>
            <a:normAutofit fontScale="85000" lnSpcReduction="10000"/>
          </a:bodyPr>
          <a:lstStyle/>
          <a:p>
            <a:pPr marL="0" indent="0">
              <a:buNone/>
            </a:pPr>
            <a:r>
              <a:rPr lang="en-US" altLang="zh-CN" dirty="0" err="1">
                <a:solidFill>
                  <a:schemeClr val="bg1"/>
                </a:solidFill>
              </a:rPr>
              <a:t>Kotlin</a:t>
            </a:r>
            <a:r>
              <a:rPr lang="zh-CN" altLang="en-US" dirty="0">
                <a:solidFill>
                  <a:schemeClr val="bg1"/>
                </a:solidFill>
              </a:rPr>
              <a:t>的集合设计和</a:t>
            </a:r>
            <a:r>
              <a:rPr lang="en-US" altLang="zh-CN" dirty="0">
                <a:solidFill>
                  <a:schemeClr val="bg1"/>
                </a:solidFill>
              </a:rPr>
              <a:t>Java</a:t>
            </a:r>
            <a:r>
              <a:rPr lang="zh-CN" altLang="en-US" dirty="0">
                <a:solidFill>
                  <a:schemeClr val="bg1"/>
                </a:solidFill>
              </a:rPr>
              <a:t>不同，</a:t>
            </a:r>
            <a:r>
              <a:rPr lang="en-US" altLang="zh-CN" dirty="0" err="1">
                <a:solidFill>
                  <a:schemeClr val="bg1"/>
                </a:solidFill>
              </a:rPr>
              <a:t>Kotlin</a:t>
            </a:r>
            <a:r>
              <a:rPr lang="zh-CN" altLang="en-US" dirty="0">
                <a:solidFill>
                  <a:schemeClr val="bg1"/>
                </a:solidFill>
              </a:rPr>
              <a:t>把访问集合数据的接口和修改集合数据的口分开了</a:t>
            </a:r>
            <a:endParaRPr lang="zh-CN" altLang="en-US" dirty="0">
              <a:solidFill>
                <a:schemeClr val="bg1"/>
              </a:solidFill>
            </a:endParaRPr>
          </a:p>
        </p:txBody>
      </p:sp>
      <p:sp>
        <p:nvSpPr>
          <p:cNvPr id="5" name="文本框 4"/>
          <p:cNvSpPr txBox="1"/>
          <p:nvPr/>
        </p:nvSpPr>
        <p:spPr>
          <a:xfrm>
            <a:off x="522514" y="2724539"/>
            <a:ext cx="3853543" cy="523220"/>
          </a:xfrm>
          <a:prstGeom prst="rect">
            <a:avLst/>
          </a:prstGeom>
          <a:noFill/>
        </p:spPr>
        <p:txBody>
          <a:bodyPr wrap="square" rtlCol="0">
            <a:spAutoFit/>
          </a:bodyPr>
          <a:lstStyle/>
          <a:p>
            <a:r>
              <a:rPr lang="en-US" altLang="zh-CN" sz="1400" dirty="0" err="1"/>
              <a:t>kotlin.collections.Collection</a:t>
            </a:r>
            <a:r>
              <a:rPr lang="en-US" altLang="zh-CN" sz="1400" dirty="0"/>
              <a:t>: </a:t>
            </a:r>
            <a:endParaRPr lang="en-US" altLang="zh-CN" sz="1400" dirty="0"/>
          </a:p>
          <a:p>
            <a:r>
              <a:rPr lang="en-US" altLang="zh-CN" sz="1400" dirty="0"/>
              <a:t>get</a:t>
            </a:r>
            <a:r>
              <a:rPr lang="zh-CN" altLang="en-US" sz="1400" dirty="0"/>
              <a:t>、</a:t>
            </a:r>
            <a:r>
              <a:rPr lang="en-US" altLang="zh-CN" sz="1400" dirty="0"/>
              <a:t>size</a:t>
            </a:r>
            <a:r>
              <a:rPr lang="zh-CN" altLang="en-US" sz="1400" dirty="0"/>
              <a:t>、</a:t>
            </a:r>
            <a:r>
              <a:rPr lang="en-US" altLang="zh-CN" sz="1400" dirty="0"/>
              <a:t>iterator</a:t>
            </a:r>
            <a:r>
              <a:rPr lang="zh-CN" altLang="en-US" sz="1400" dirty="0"/>
              <a:t>和</a:t>
            </a:r>
            <a:r>
              <a:rPr lang="en-US" altLang="zh-CN" sz="1400" dirty="0"/>
              <a:t>contains</a:t>
            </a:r>
            <a:endParaRPr lang="zh-CN" altLang="en-US" sz="1400" dirty="0"/>
          </a:p>
        </p:txBody>
      </p:sp>
      <p:sp>
        <p:nvSpPr>
          <p:cNvPr id="6" name="文本框 5"/>
          <p:cNvSpPr txBox="1"/>
          <p:nvPr/>
        </p:nvSpPr>
        <p:spPr>
          <a:xfrm>
            <a:off x="522514" y="3760237"/>
            <a:ext cx="3415004" cy="738664"/>
          </a:xfrm>
          <a:prstGeom prst="rect">
            <a:avLst/>
          </a:prstGeom>
          <a:noFill/>
        </p:spPr>
        <p:txBody>
          <a:bodyPr wrap="square" rtlCol="0">
            <a:spAutoFit/>
          </a:bodyPr>
          <a:lstStyle/>
          <a:p>
            <a:r>
              <a:rPr lang="en-US" altLang="zh-CN" sz="1400" dirty="0" err="1"/>
              <a:t>kotlin.collections.MutableCollectioin</a:t>
            </a:r>
            <a:r>
              <a:rPr lang="en-US" altLang="zh-CN" sz="1400" dirty="0"/>
              <a:t>:</a:t>
            </a:r>
            <a:endParaRPr lang="en-US" altLang="zh-CN" sz="1400" dirty="0"/>
          </a:p>
          <a:p>
            <a:r>
              <a:rPr lang="zh-CN" altLang="en-US" sz="1400" dirty="0"/>
              <a:t>继承了</a:t>
            </a:r>
            <a:r>
              <a:rPr lang="en-US" altLang="zh-CN" sz="1400" dirty="0"/>
              <a:t>Collection</a:t>
            </a:r>
            <a:r>
              <a:rPr lang="zh-CN" altLang="en-US" sz="1400" dirty="0"/>
              <a:t>所有方法，额外添加了</a:t>
            </a:r>
            <a:r>
              <a:rPr lang="en-US" altLang="zh-CN" sz="1400" dirty="0"/>
              <a:t>add</a:t>
            </a:r>
            <a:r>
              <a:rPr lang="zh-CN" altLang="en-US" sz="1400" dirty="0"/>
              <a:t>、</a:t>
            </a:r>
            <a:r>
              <a:rPr lang="en-US" altLang="zh-CN" sz="1400" dirty="0"/>
              <a:t>remove</a:t>
            </a:r>
            <a:r>
              <a:rPr lang="zh-CN" altLang="en-US" sz="1400" dirty="0"/>
              <a:t>和</a:t>
            </a:r>
            <a:r>
              <a:rPr lang="en-US" altLang="zh-CN" sz="1400" dirty="0"/>
              <a:t>clear</a:t>
            </a:r>
            <a:endParaRPr lang="zh-CN" altLang="en-US" sz="1400" dirty="0"/>
          </a:p>
        </p:txBody>
      </p:sp>
      <p:sp>
        <p:nvSpPr>
          <p:cNvPr id="7" name="文本框 6"/>
          <p:cNvSpPr txBox="1"/>
          <p:nvPr/>
        </p:nvSpPr>
        <p:spPr>
          <a:xfrm>
            <a:off x="606490" y="5113176"/>
            <a:ext cx="3069771" cy="523220"/>
          </a:xfrm>
          <a:prstGeom prst="rect">
            <a:avLst/>
          </a:prstGeom>
          <a:noFill/>
        </p:spPr>
        <p:txBody>
          <a:bodyPr wrap="square" rtlCol="0">
            <a:spAutoFit/>
          </a:bodyPr>
          <a:lstStyle/>
          <a:p>
            <a:r>
              <a:rPr lang="zh-CN" altLang="en-US" sz="1400" dirty="0"/>
              <a:t>对于一个集合实例，通过不同的接口去访问，能够使用的方法是不同的；</a:t>
            </a:r>
            <a:endParaRPr lang="zh-CN" altLang="en-US" sz="1400" dirty="0"/>
          </a:p>
        </p:txBody>
      </p:sp>
      <p:pic>
        <p:nvPicPr>
          <p:cNvPr id="8" name="图片 7"/>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528358" y="2306354"/>
            <a:ext cx="6267160" cy="4551646"/>
          </a:xfrm>
          <a:prstGeom prst="rect">
            <a:avLst/>
          </a:prstGeom>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集合创建函数</a:t>
            </a:r>
            <a:endParaRPr lang="zh-CN" altLang="en-US" dirty="0"/>
          </a:p>
        </p:txBody>
      </p:sp>
      <p:graphicFrame>
        <p:nvGraphicFramePr>
          <p:cNvPr id="5" name="内容占位符 4"/>
          <p:cNvGraphicFramePr>
            <a:graphicFrameLocks noGrp="1"/>
          </p:cNvGraphicFramePr>
          <p:nvPr>
            <p:ph idx="1"/>
          </p:nvPr>
        </p:nvGraphicFramePr>
        <p:xfrm>
          <a:off x="5570682" y="2895600"/>
          <a:ext cx="6175202" cy="1656080"/>
        </p:xfrm>
        <a:graphic>
          <a:graphicData uri="http://schemas.openxmlformats.org/drawingml/2006/table">
            <a:tbl>
              <a:tblPr firstRow="1" bandRow="1">
                <a:tableStyleId>{5C22544A-7EE6-4342-B048-85BDC9FD1C3A}</a:tableStyleId>
              </a:tblPr>
              <a:tblGrid>
                <a:gridCol w="1085372"/>
                <a:gridCol w="1896864"/>
                <a:gridCol w="3192966"/>
              </a:tblGrid>
              <a:tr h="370840">
                <a:tc>
                  <a:txBody>
                    <a:bodyPr/>
                    <a:lstStyle/>
                    <a:p>
                      <a:r>
                        <a:rPr lang="zh-CN" altLang="en-US" sz="1200" dirty="0"/>
                        <a:t>集合类型</a:t>
                      </a:r>
                      <a:endParaRPr lang="zh-CN" altLang="en-US" sz="1200" dirty="0"/>
                    </a:p>
                  </a:txBody>
                  <a:tcPr/>
                </a:tc>
                <a:tc>
                  <a:txBody>
                    <a:bodyPr/>
                    <a:lstStyle/>
                    <a:p>
                      <a:r>
                        <a:rPr lang="zh-CN" altLang="en-US" sz="1200" dirty="0"/>
                        <a:t>只读</a:t>
                      </a:r>
                      <a:endParaRPr lang="zh-CN" altLang="en-US" sz="1200" dirty="0"/>
                    </a:p>
                  </a:txBody>
                  <a:tcPr/>
                </a:tc>
                <a:tc>
                  <a:txBody>
                    <a:bodyPr/>
                    <a:lstStyle/>
                    <a:p>
                      <a:r>
                        <a:rPr lang="zh-CN" altLang="en-US" sz="1200" dirty="0"/>
                        <a:t>可变</a:t>
                      </a:r>
                      <a:endParaRPr lang="zh-CN" altLang="en-US" sz="1200" dirty="0"/>
                    </a:p>
                  </a:txBody>
                  <a:tcPr/>
                </a:tc>
              </a:tr>
              <a:tr h="370840">
                <a:tc>
                  <a:txBody>
                    <a:bodyPr/>
                    <a:lstStyle/>
                    <a:p>
                      <a:r>
                        <a:rPr lang="en-US" altLang="zh-CN" sz="1200" dirty="0"/>
                        <a:t>List</a:t>
                      </a:r>
                      <a:endParaRPr lang="zh-CN" altLang="en-US" sz="1200" dirty="0"/>
                    </a:p>
                  </a:txBody>
                  <a:tcPr/>
                </a:tc>
                <a:tc>
                  <a:txBody>
                    <a:bodyPr/>
                    <a:lstStyle/>
                    <a:p>
                      <a:r>
                        <a:rPr lang="en-US" altLang="zh-CN" sz="1200" dirty="0" err="1"/>
                        <a:t>listOf</a:t>
                      </a:r>
                      <a:endParaRPr lang="zh-CN" altLang="en-US" sz="1200" dirty="0"/>
                    </a:p>
                  </a:txBody>
                  <a:tcPr/>
                </a:tc>
                <a:tc>
                  <a:txBody>
                    <a:bodyPr/>
                    <a:lstStyle/>
                    <a:p>
                      <a:r>
                        <a:rPr lang="en-US" altLang="zh-CN" sz="1200" dirty="0" err="1"/>
                        <a:t>mutableListOf</a:t>
                      </a:r>
                      <a:r>
                        <a:rPr lang="en-US" altLang="zh-CN" sz="1200" dirty="0"/>
                        <a:t>, </a:t>
                      </a:r>
                      <a:r>
                        <a:rPr lang="en-US" altLang="zh-CN" sz="1200" dirty="0" err="1"/>
                        <a:t>arrayListOf</a:t>
                      </a:r>
                      <a:endParaRPr lang="zh-CN" altLang="en-US" sz="1200" dirty="0"/>
                    </a:p>
                  </a:txBody>
                  <a:tcPr/>
                </a:tc>
              </a:tr>
              <a:tr h="370840">
                <a:tc>
                  <a:txBody>
                    <a:bodyPr/>
                    <a:lstStyle/>
                    <a:p>
                      <a:r>
                        <a:rPr lang="en-US" altLang="zh-CN" sz="1200" dirty="0"/>
                        <a:t>Set</a:t>
                      </a:r>
                      <a:endParaRPr lang="zh-CN" altLang="en-US" sz="1200" dirty="0"/>
                    </a:p>
                  </a:txBody>
                  <a:tcPr/>
                </a:tc>
                <a:tc>
                  <a:txBody>
                    <a:bodyPr/>
                    <a:lstStyle/>
                    <a:p>
                      <a:r>
                        <a:rPr lang="en-US" altLang="zh-CN" sz="1200" dirty="0" err="1"/>
                        <a:t>setOf</a:t>
                      </a:r>
                      <a:endParaRPr lang="zh-CN" altLang="en-US" sz="1200" dirty="0"/>
                    </a:p>
                  </a:txBody>
                  <a:tcPr/>
                </a:tc>
                <a:tc>
                  <a:txBody>
                    <a:bodyPr/>
                    <a:lstStyle/>
                    <a:p>
                      <a:r>
                        <a:rPr lang="en-US" altLang="zh-CN" sz="1200" dirty="0" err="1"/>
                        <a:t>mutableSetOf</a:t>
                      </a:r>
                      <a:r>
                        <a:rPr lang="en-US" altLang="zh-CN" sz="1200" dirty="0"/>
                        <a:t>,</a:t>
                      </a:r>
                      <a:r>
                        <a:rPr lang="en-US" altLang="zh-CN" sz="1200" baseline="0" dirty="0"/>
                        <a:t> </a:t>
                      </a:r>
                      <a:r>
                        <a:rPr lang="en-US" altLang="zh-CN" sz="1200" baseline="0" dirty="0" err="1"/>
                        <a:t>hashSetOf</a:t>
                      </a:r>
                      <a:r>
                        <a:rPr lang="en-US" altLang="zh-CN" sz="1200" baseline="0" dirty="0"/>
                        <a:t>, </a:t>
                      </a:r>
                      <a:r>
                        <a:rPr lang="en-US" altLang="zh-CN" sz="1200" baseline="0" dirty="0" err="1"/>
                        <a:t>linkedSetOf</a:t>
                      </a:r>
                      <a:r>
                        <a:rPr lang="en-US" altLang="zh-CN" sz="1200" baseline="0" dirty="0"/>
                        <a:t>, </a:t>
                      </a:r>
                      <a:r>
                        <a:rPr lang="en-US" altLang="zh-CN" sz="1200" baseline="0" dirty="0" err="1"/>
                        <a:t>sortedSetOf</a:t>
                      </a:r>
                      <a:endParaRPr lang="zh-CN" altLang="en-US" sz="1200" dirty="0"/>
                    </a:p>
                  </a:txBody>
                  <a:tcPr/>
                </a:tc>
              </a:tr>
              <a:tr h="370840">
                <a:tc>
                  <a:txBody>
                    <a:bodyPr/>
                    <a:lstStyle/>
                    <a:p>
                      <a:r>
                        <a:rPr lang="en-US" altLang="zh-CN" sz="1200" dirty="0"/>
                        <a:t>Map</a:t>
                      </a:r>
                      <a:endParaRPr lang="zh-CN" altLang="en-US" sz="1200" dirty="0"/>
                    </a:p>
                  </a:txBody>
                  <a:tcPr/>
                </a:tc>
                <a:tc>
                  <a:txBody>
                    <a:bodyPr/>
                    <a:lstStyle/>
                    <a:p>
                      <a:r>
                        <a:rPr lang="en-US" altLang="zh-CN" sz="1200" dirty="0" err="1"/>
                        <a:t>mapOf</a:t>
                      </a:r>
                      <a:endParaRPr lang="zh-CN" altLang="en-US" sz="1200" dirty="0"/>
                    </a:p>
                  </a:txBody>
                  <a:tcPr/>
                </a:tc>
                <a:tc>
                  <a:txBody>
                    <a:bodyPr/>
                    <a:lstStyle/>
                    <a:p>
                      <a:r>
                        <a:rPr lang="en-US" altLang="zh-CN" sz="1200" dirty="0" err="1"/>
                        <a:t>mutableMapOf</a:t>
                      </a:r>
                      <a:r>
                        <a:rPr lang="en-US" altLang="zh-CN" sz="1200" dirty="0"/>
                        <a:t>,</a:t>
                      </a:r>
                      <a:r>
                        <a:rPr lang="en-US" altLang="zh-CN" sz="1200" baseline="0" dirty="0"/>
                        <a:t> </a:t>
                      </a:r>
                      <a:r>
                        <a:rPr lang="en-US" altLang="zh-CN" sz="1200" baseline="0" dirty="0" err="1"/>
                        <a:t>hashMapOf</a:t>
                      </a:r>
                      <a:r>
                        <a:rPr lang="en-US" altLang="zh-CN" sz="1200" baseline="0" dirty="0"/>
                        <a:t>, </a:t>
                      </a:r>
                      <a:r>
                        <a:rPr lang="en-US" altLang="zh-CN" sz="1200" baseline="0" dirty="0" err="1"/>
                        <a:t>linkedMapOf</a:t>
                      </a:r>
                      <a:r>
                        <a:rPr lang="en-US" altLang="zh-CN" sz="1200" baseline="0" dirty="0"/>
                        <a:t>, </a:t>
                      </a:r>
                      <a:r>
                        <a:rPr lang="en-US" altLang="zh-CN" sz="1200" baseline="0" dirty="0" err="1"/>
                        <a:t>sortedMapOf</a:t>
                      </a:r>
                      <a:endParaRPr lang="zh-CN" altLang="en-US" sz="1200" dirty="0"/>
                    </a:p>
                  </a:txBody>
                  <a:tcPr/>
                </a:tc>
              </a:tr>
            </a:tbl>
          </a:graphicData>
        </a:graphic>
      </p:graphicFrame>
      <p:sp>
        <p:nvSpPr>
          <p:cNvPr id="4" name="文本占位符 3"/>
          <p:cNvSpPr>
            <a:spLocks noGrp="1"/>
          </p:cNvSpPr>
          <p:nvPr>
            <p:ph type="body" sz="half" idx="2"/>
          </p:nvPr>
        </p:nvSpPr>
        <p:spPr/>
        <p:txBody>
          <a:bodyPr/>
          <a:lstStyle/>
          <a:p>
            <a:endParaRPr lang="zh-CN" altLang="en-US"/>
          </a:p>
        </p:txBody>
      </p:sp>
      <p:sp>
        <p:nvSpPr>
          <p:cNvPr id="6" name="文本框 5"/>
          <p:cNvSpPr txBox="1"/>
          <p:nvPr/>
        </p:nvSpPr>
        <p:spPr>
          <a:xfrm>
            <a:off x="5570682" y="5029200"/>
            <a:ext cx="6175202" cy="523220"/>
          </a:xfrm>
          <a:prstGeom prst="rect">
            <a:avLst/>
          </a:prstGeom>
          <a:noFill/>
        </p:spPr>
        <p:txBody>
          <a:bodyPr wrap="square" rtlCol="0">
            <a:spAutoFit/>
          </a:bodyPr>
          <a:lstStyle/>
          <a:p>
            <a:r>
              <a:rPr lang="zh-CN" altLang="en-US" sz="1400" dirty="0"/>
              <a:t>在</a:t>
            </a:r>
            <a:r>
              <a:rPr lang="en-US" altLang="zh-CN" sz="1400" dirty="0" err="1"/>
              <a:t>Kotlin</a:t>
            </a:r>
            <a:r>
              <a:rPr lang="zh-CN" altLang="en-US" sz="1400" dirty="0"/>
              <a:t>中的</a:t>
            </a:r>
            <a:r>
              <a:rPr lang="en-US" altLang="zh-CN" sz="1400" dirty="0"/>
              <a:t>Array</a:t>
            </a:r>
            <a:r>
              <a:rPr lang="zh-CN" altLang="en-US" sz="1400" dirty="0"/>
              <a:t>就像普通的泛型类，但是它会被编译成</a:t>
            </a:r>
            <a:r>
              <a:rPr lang="en-US" altLang="zh-CN" sz="1400" dirty="0"/>
              <a:t>Java</a:t>
            </a:r>
            <a:r>
              <a:rPr lang="zh-CN" altLang="en-US" sz="1400" dirty="0"/>
              <a:t>数组；</a:t>
            </a:r>
            <a:endParaRPr lang="en-US" altLang="zh-CN" sz="1400" dirty="0"/>
          </a:p>
          <a:p>
            <a:r>
              <a:rPr lang="zh-CN" altLang="en-US" sz="1400" dirty="0"/>
              <a:t>基本数据类型的数组使用像</a:t>
            </a:r>
            <a:r>
              <a:rPr lang="en-US" altLang="zh-CN" sz="1400" dirty="0" err="1"/>
              <a:t>IntArray</a:t>
            </a:r>
            <a:r>
              <a:rPr lang="zh-CN" altLang="en-US" sz="1400" dirty="0"/>
              <a:t>这样特殊的类来表示；</a:t>
            </a:r>
            <a:endParaRPr lang="zh-CN" altLang="en-US" sz="1400" dirty="0"/>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运算符</a:t>
            </a:r>
            <a:endParaRPr lang="zh-CN" altLang="en-US" dirty="0"/>
          </a:p>
        </p:txBody>
      </p:sp>
      <p:graphicFrame>
        <p:nvGraphicFramePr>
          <p:cNvPr id="5" name="内容占位符 4"/>
          <p:cNvGraphicFramePr>
            <a:graphicFrameLocks noGrp="1"/>
          </p:cNvGraphicFramePr>
          <p:nvPr>
            <p:ph idx="1"/>
          </p:nvPr>
        </p:nvGraphicFramePr>
        <p:xfrm>
          <a:off x="5512493" y="2097024"/>
          <a:ext cx="5195888" cy="2966720"/>
        </p:xfrm>
        <a:graphic>
          <a:graphicData uri="http://schemas.openxmlformats.org/drawingml/2006/table">
            <a:tbl>
              <a:tblPr firstRow="1" bandRow="1">
                <a:tableStyleId>{5C22544A-7EE6-4342-B048-85BDC9FD1C3A}</a:tableStyleId>
              </a:tblPr>
              <a:tblGrid>
                <a:gridCol w="2597944"/>
                <a:gridCol w="2597944"/>
              </a:tblGrid>
              <a:tr h="370840">
                <a:tc>
                  <a:txBody>
                    <a:bodyPr/>
                    <a:lstStyle/>
                    <a:p>
                      <a:r>
                        <a:rPr lang="zh-CN" altLang="en-US" dirty="0"/>
                        <a:t>函数名</a:t>
                      </a:r>
                      <a:endParaRPr lang="zh-CN" altLang="en-US" dirty="0"/>
                    </a:p>
                  </a:txBody>
                  <a:tcPr/>
                </a:tc>
                <a:tc>
                  <a:txBody>
                    <a:bodyPr/>
                    <a:lstStyle/>
                    <a:p>
                      <a:r>
                        <a:rPr lang="zh-CN" altLang="en-US" dirty="0"/>
                        <a:t>功能</a:t>
                      </a:r>
                      <a:endParaRPr lang="zh-CN" altLang="en-US" dirty="0"/>
                    </a:p>
                  </a:txBody>
                  <a:tcPr/>
                </a:tc>
              </a:tr>
              <a:tr h="370840">
                <a:tc>
                  <a:txBody>
                    <a:bodyPr/>
                    <a:lstStyle/>
                    <a:p>
                      <a:r>
                        <a:rPr lang="en-US" altLang="zh-CN" dirty="0" err="1"/>
                        <a:t>shl</a:t>
                      </a:r>
                      <a:endParaRPr lang="zh-CN" altLang="en-US" dirty="0"/>
                    </a:p>
                  </a:txBody>
                  <a:tcPr/>
                </a:tc>
                <a:tc>
                  <a:txBody>
                    <a:bodyPr/>
                    <a:lstStyle/>
                    <a:p>
                      <a:r>
                        <a:rPr lang="zh-CN" altLang="en-US" dirty="0"/>
                        <a:t>带符号左移</a:t>
                      </a:r>
                      <a:endParaRPr lang="zh-CN" altLang="en-US" dirty="0"/>
                    </a:p>
                  </a:txBody>
                  <a:tcPr/>
                </a:tc>
              </a:tr>
              <a:tr h="370840">
                <a:tc>
                  <a:txBody>
                    <a:bodyPr/>
                    <a:lstStyle/>
                    <a:p>
                      <a:r>
                        <a:rPr lang="en-US" altLang="zh-CN" dirty="0" err="1"/>
                        <a:t>shr</a:t>
                      </a:r>
                      <a:endParaRPr lang="zh-CN" altLang="en-US" dirty="0"/>
                    </a:p>
                  </a:txBody>
                  <a:tcPr/>
                </a:tc>
                <a:tc>
                  <a:txBody>
                    <a:bodyPr/>
                    <a:lstStyle/>
                    <a:p>
                      <a:r>
                        <a:rPr lang="zh-CN" altLang="en-US" dirty="0"/>
                        <a:t>带符号右移</a:t>
                      </a:r>
                      <a:endParaRPr lang="zh-CN" altLang="en-US" dirty="0"/>
                    </a:p>
                  </a:txBody>
                  <a:tcPr/>
                </a:tc>
              </a:tr>
              <a:tr h="370840">
                <a:tc>
                  <a:txBody>
                    <a:bodyPr/>
                    <a:lstStyle/>
                    <a:p>
                      <a:r>
                        <a:rPr lang="en-US" altLang="zh-CN" dirty="0" err="1"/>
                        <a:t>ushr</a:t>
                      </a:r>
                      <a:endParaRPr lang="zh-CN" altLang="en-US" dirty="0"/>
                    </a:p>
                  </a:txBody>
                  <a:tcPr/>
                </a:tc>
                <a:tc>
                  <a:txBody>
                    <a:bodyPr/>
                    <a:lstStyle/>
                    <a:p>
                      <a:r>
                        <a:rPr lang="zh-CN" altLang="en-US" dirty="0"/>
                        <a:t>无符号右移</a:t>
                      </a:r>
                      <a:endParaRPr lang="zh-CN" altLang="en-US" dirty="0"/>
                    </a:p>
                  </a:txBody>
                  <a:tcPr/>
                </a:tc>
              </a:tr>
              <a:tr h="370840">
                <a:tc>
                  <a:txBody>
                    <a:bodyPr/>
                    <a:lstStyle/>
                    <a:p>
                      <a:r>
                        <a:rPr lang="en-US" altLang="zh-CN" dirty="0"/>
                        <a:t>and</a:t>
                      </a:r>
                      <a:endParaRPr lang="zh-CN" altLang="en-US" dirty="0"/>
                    </a:p>
                  </a:txBody>
                  <a:tcPr/>
                </a:tc>
                <a:tc>
                  <a:txBody>
                    <a:bodyPr/>
                    <a:lstStyle/>
                    <a:p>
                      <a:r>
                        <a:rPr lang="zh-CN" altLang="en-US" dirty="0"/>
                        <a:t>按位与</a:t>
                      </a:r>
                      <a:endParaRPr lang="zh-CN" altLang="en-US" dirty="0"/>
                    </a:p>
                  </a:txBody>
                  <a:tcPr/>
                </a:tc>
              </a:tr>
              <a:tr h="370840">
                <a:tc>
                  <a:txBody>
                    <a:bodyPr/>
                    <a:lstStyle/>
                    <a:p>
                      <a:r>
                        <a:rPr lang="en-US" altLang="zh-CN" dirty="0"/>
                        <a:t>or</a:t>
                      </a:r>
                      <a:endParaRPr lang="zh-CN" altLang="en-US" dirty="0"/>
                    </a:p>
                  </a:txBody>
                  <a:tcPr/>
                </a:tc>
                <a:tc>
                  <a:txBody>
                    <a:bodyPr/>
                    <a:lstStyle/>
                    <a:p>
                      <a:r>
                        <a:rPr lang="zh-CN" altLang="en-US" dirty="0"/>
                        <a:t>按位或</a:t>
                      </a:r>
                      <a:endParaRPr lang="zh-CN" altLang="en-US" dirty="0"/>
                    </a:p>
                  </a:txBody>
                  <a:tcPr/>
                </a:tc>
              </a:tr>
              <a:tr h="370840">
                <a:tc>
                  <a:txBody>
                    <a:bodyPr/>
                    <a:lstStyle/>
                    <a:p>
                      <a:r>
                        <a:rPr lang="en-US" altLang="zh-CN" dirty="0" err="1"/>
                        <a:t>xor</a:t>
                      </a:r>
                      <a:endParaRPr lang="zh-CN" altLang="en-US" dirty="0"/>
                    </a:p>
                  </a:txBody>
                  <a:tcPr/>
                </a:tc>
                <a:tc>
                  <a:txBody>
                    <a:bodyPr/>
                    <a:lstStyle/>
                    <a:p>
                      <a:r>
                        <a:rPr lang="zh-CN" altLang="en-US" dirty="0"/>
                        <a:t>按位异或</a:t>
                      </a:r>
                      <a:endParaRPr lang="zh-CN" altLang="en-US" dirty="0"/>
                    </a:p>
                  </a:txBody>
                  <a:tcPr/>
                </a:tc>
              </a:tr>
              <a:tr h="370840">
                <a:tc>
                  <a:txBody>
                    <a:bodyPr/>
                    <a:lstStyle/>
                    <a:p>
                      <a:r>
                        <a:rPr lang="en-US" altLang="zh-CN" dirty="0" err="1"/>
                        <a:t>inv</a:t>
                      </a:r>
                      <a:endParaRPr lang="zh-CN" altLang="en-US" dirty="0"/>
                    </a:p>
                  </a:txBody>
                  <a:tcPr/>
                </a:tc>
                <a:tc>
                  <a:txBody>
                    <a:bodyPr/>
                    <a:lstStyle/>
                    <a:p>
                      <a:r>
                        <a:rPr lang="zh-CN" altLang="en-US" dirty="0"/>
                        <a:t>按位取反</a:t>
                      </a:r>
                      <a:endParaRPr lang="zh-CN" altLang="en-US" dirty="0"/>
                    </a:p>
                  </a:txBody>
                  <a:tcPr/>
                </a:tc>
              </a:tr>
            </a:tbl>
          </a:graphicData>
        </a:graphic>
      </p:graphicFrame>
      <p:sp>
        <p:nvSpPr>
          <p:cNvPr id="4" name="文本占位符 3"/>
          <p:cNvSpPr>
            <a:spLocks noGrp="1"/>
          </p:cNvSpPr>
          <p:nvPr>
            <p:ph type="body" sz="half" idx="2"/>
          </p:nvPr>
        </p:nvSpPr>
        <p:spPr/>
        <p:txBody>
          <a:bodyPr/>
          <a:lstStyle/>
          <a:p>
            <a:r>
              <a:rPr lang="zh-CN" altLang="en-US" dirty="0"/>
              <a:t>关于运算符的重载，用处比较小，就不再赘述；这里着重讲位运算；</a:t>
            </a:r>
            <a:endParaRPr lang="en-US" altLang="zh-CN" dirty="0"/>
          </a:p>
          <a:p>
            <a:r>
              <a:rPr lang="en-US" altLang="zh-CN" dirty="0" err="1"/>
              <a:t>Kotlin</a:t>
            </a:r>
            <a:r>
              <a:rPr lang="zh-CN" altLang="en-US" dirty="0"/>
              <a:t>没有为标准的数字类型定义任何位运算符，因此，也不允许你为自定义的类型定义它们；但是</a:t>
            </a:r>
            <a:r>
              <a:rPr lang="en-US" altLang="zh-CN" dirty="0" err="1"/>
              <a:t>Kotlin</a:t>
            </a:r>
            <a:r>
              <a:rPr lang="zh-CN" altLang="en-US" dirty="0"/>
              <a:t>定义了一系列的关于位运算的函数以供使用；</a:t>
            </a:r>
            <a:endParaRPr lang="zh-CN" altLang="en-US" dirty="0"/>
          </a:p>
        </p:txBody>
      </p:sp>
      <p:sp>
        <p:nvSpPr>
          <p:cNvPr id="6" name="文本框 5"/>
          <p:cNvSpPr txBox="1"/>
          <p:nvPr/>
        </p:nvSpPr>
        <p:spPr>
          <a:xfrm>
            <a:off x="5512492" y="5527964"/>
            <a:ext cx="5343929" cy="307777"/>
          </a:xfrm>
          <a:prstGeom prst="rect">
            <a:avLst/>
          </a:prstGeom>
          <a:noFill/>
        </p:spPr>
        <p:txBody>
          <a:bodyPr wrap="square" rtlCol="0">
            <a:spAutoFit/>
          </a:bodyPr>
          <a:lstStyle/>
          <a:p>
            <a:r>
              <a:rPr lang="zh-CN" altLang="en-US" sz="1400" dirty="0"/>
              <a:t>上述函数可以通过中缀表达式的方式书写，类似于 </a:t>
            </a:r>
            <a:r>
              <a:rPr lang="en-US" altLang="zh-CN" sz="1400" dirty="0"/>
              <a:t>0x0F and 0xF0</a:t>
            </a:r>
            <a:endParaRPr lang="zh-CN" altLang="en-US" sz="1400" dirty="0"/>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委托属性</a:t>
            </a:r>
            <a:endParaRPr lang="zh-CN" altLang="en-US" dirty="0"/>
          </a:p>
        </p:txBody>
      </p:sp>
      <p:pic>
        <p:nvPicPr>
          <p:cNvPr id="5" name="内容占位符 4"/>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5495867" y="1156135"/>
            <a:ext cx="5195888" cy="3478929"/>
          </a:xfrm>
        </p:spPr>
      </p:pic>
      <p:sp>
        <p:nvSpPr>
          <p:cNvPr id="4" name="文本占位符 3"/>
          <p:cNvSpPr>
            <a:spLocks noGrp="1"/>
          </p:cNvSpPr>
          <p:nvPr>
            <p:ph type="body" sz="half" idx="2"/>
          </p:nvPr>
        </p:nvSpPr>
        <p:spPr/>
        <p:txBody>
          <a:bodyPr/>
          <a:lstStyle/>
          <a:p>
            <a:r>
              <a:rPr lang="zh-CN" altLang="en-US" dirty="0"/>
              <a:t>为了实现封装，常常会出现这样的状况，对一个字段的访问实际上是由其他的类完成的；</a:t>
            </a:r>
            <a:endParaRPr lang="zh-CN" altLang="en-US" dirty="0"/>
          </a:p>
        </p:txBody>
      </p:sp>
      <p:sp>
        <p:nvSpPr>
          <p:cNvPr id="6" name="文本框 5"/>
          <p:cNvSpPr txBox="1"/>
          <p:nvPr/>
        </p:nvSpPr>
        <p:spPr>
          <a:xfrm>
            <a:off x="5495867" y="4788131"/>
            <a:ext cx="5128953" cy="738664"/>
          </a:xfrm>
          <a:prstGeom prst="rect">
            <a:avLst/>
          </a:prstGeom>
          <a:noFill/>
        </p:spPr>
        <p:txBody>
          <a:bodyPr wrap="square" rtlCol="0">
            <a:spAutoFit/>
          </a:bodyPr>
          <a:lstStyle/>
          <a:p>
            <a:r>
              <a:rPr lang="zh-CN" altLang="en-US" sz="1400" dirty="0"/>
              <a:t>在</a:t>
            </a:r>
            <a:r>
              <a:rPr lang="en-US" altLang="zh-CN" sz="1400" dirty="0"/>
              <a:t>Person</a:t>
            </a:r>
            <a:r>
              <a:rPr lang="zh-CN" altLang="en-US" sz="1400" dirty="0"/>
              <a:t>类中，</a:t>
            </a:r>
            <a:r>
              <a:rPr lang="en-US" altLang="zh-CN" sz="1400" dirty="0"/>
              <a:t>name</a:t>
            </a:r>
            <a:r>
              <a:rPr lang="zh-CN" altLang="en-US" sz="1400" dirty="0"/>
              <a:t>字段访问委托给</a:t>
            </a:r>
            <a:r>
              <a:rPr lang="en-US" altLang="zh-CN" sz="1400" dirty="0"/>
              <a:t>User</a:t>
            </a:r>
            <a:r>
              <a:rPr lang="zh-CN" altLang="en-US" sz="1400" dirty="0"/>
              <a:t>类，</a:t>
            </a:r>
            <a:r>
              <a:rPr lang="en-US" altLang="zh-CN" sz="1400" dirty="0"/>
              <a:t>User</a:t>
            </a:r>
            <a:r>
              <a:rPr lang="zh-CN" altLang="en-US" sz="1400" dirty="0"/>
              <a:t>类实现了两个带</a:t>
            </a:r>
            <a:r>
              <a:rPr lang="en-US" altLang="zh-CN" sz="1400" dirty="0"/>
              <a:t>operator</a:t>
            </a:r>
            <a:r>
              <a:rPr lang="zh-CN" altLang="en-US" sz="1400" dirty="0"/>
              <a:t>修饰符的特殊函数</a:t>
            </a:r>
            <a:r>
              <a:rPr lang="en-US" altLang="zh-CN" sz="1400" dirty="0" err="1"/>
              <a:t>getValue</a:t>
            </a:r>
            <a:r>
              <a:rPr lang="zh-CN" altLang="en-US" sz="1400" dirty="0"/>
              <a:t>和</a:t>
            </a:r>
            <a:r>
              <a:rPr lang="en-US" altLang="zh-CN" sz="1400" dirty="0" err="1"/>
              <a:t>setValue</a:t>
            </a:r>
            <a:r>
              <a:rPr lang="zh-CN" altLang="en-US" sz="1400" dirty="0"/>
              <a:t>，相当于</a:t>
            </a:r>
            <a:r>
              <a:rPr lang="en-US" altLang="zh-CN" sz="1400" dirty="0"/>
              <a:t>name</a:t>
            </a:r>
            <a:r>
              <a:rPr lang="zh-CN" altLang="en-US" sz="1400" dirty="0"/>
              <a:t>字段的</a:t>
            </a:r>
            <a:r>
              <a:rPr lang="en-US" altLang="zh-CN" sz="1400" dirty="0"/>
              <a:t>setter</a:t>
            </a:r>
            <a:r>
              <a:rPr lang="zh-CN" altLang="en-US" sz="1400" dirty="0"/>
              <a:t>和</a:t>
            </a:r>
            <a:r>
              <a:rPr lang="en-US" altLang="zh-CN" sz="1400" dirty="0"/>
              <a:t>getter</a:t>
            </a:r>
            <a:r>
              <a:rPr lang="zh-CN" altLang="en-US" sz="1400" dirty="0"/>
              <a:t>。</a:t>
            </a:r>
            <a:endParaRPr lang="en-US" altLang="zh-CN" sz="1400" dirty="0"/>
          </a:p>
        </p:txBody>
      </p:sp>
      <p:pic>
        <p:nvPicPr>
          <p:cNvPr id="7" name="图片 6"/>
          <p:cNvPicPr>
            <a:picLocks noChangeAspect="1"/>
          </p:cNvPicPr>
          <p:nvPr/>
        </p:nvPicPr>
        <p:blipFill>
          <a:blip r:embed="rId2"/>
          <a:stretch>
            <a:fillRect/>
          </a:stretch>
        </p:blipFill>
        <p:spPr>
          <a:xfrm>
            <a:off x="5495867" y="5526795"/>
            <a:ext cx="5295238" cy="828571"/>
          </a:xfrm>
          <a:prstGeom prst="rect">
            <a:avLst/>
          </a:prstGeom>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惰性初始化</a:t>
            </a:r>
            <a:endParaRPr lang="zh-CN" altLang="en-US" dirty="0"/>
          </a:p>
        </p:txBody>
      </p:sp>
      <p:pic>
        <p:nvPicPr>
          <p:cNvPr id="5" name="内容占位符 4"/>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5188370" y="1206731"/>
            <a:ext cx="4414344" cy="4572000"/>
          </a:xfrm>
        </p:spPr>
      </p:pic>
      <p:sp>
        <p:nvSpPr>
          <p:cNvPr id="4" name="文本占位符 3"/>
          <p:cNvSpPr>
            <a:spLocks noGrp="1"/>
          </p:cNvSpPr>
          <p:nvPr>
            <p:ph type="body" sz="half" idx="2"/>
          </p:nvPr>
        </p:nvSpPr>
        <p:spPr/>
        <p:txBody>
          <a:bodyPr/>
          <a:lstStyle/>
          <a:p>
            <a:r>
              <a:rPr lang="zh-CN" altLang="en-US" dirty="0"/>
              <a:t>惰性初始化是一种常见的模式，直到第一次访问该属性的值的时候，才根据需要创建；适用于初始化过程中消耗大量资源并且在使用对象时并不总是需要数据的状况；</a:t>
            </a:r>
            <a:endParaRPr lang="zh-CN" altLang="en-US" dirty="0"/>
          </a:p>
        </p:txBody>
      </p:sp>
      <p:sp>
        <p:nvSpPr>
          <p:cNvPr id="6" name="文本框 5"/>
          <p:cNvSpPr txBox="1"/>
          <p:nvPr/>
        </p:nvSpPr>
        <p:spPr>
          <a:xfrm>
            <a:off x="9867207" y="2626822"/>
            <a:ext cx="1945178" cy="2031325"/>
          </a:xfrm>
          <a:prstGeom prst="rect">
            <a:avLst/>
          </a:prstGeom>
          <a:noFill/>
        </p:spPr>
        <p:txBody>
          <a:bodyPr wrap="square" rtlCol="0">
            <a:spAutoFit/>
          </a:bodyPr>
          <a:lstStyle/>
          <a:p>
            <a:r>
              <a:rPr lang="zh-CN" altLang="en-US" sz="1400" dirty="0"/>
              <a:t>上下两种方式实现的效果都是一样的，但是使用</a:t>
            </a:r>
            <a:r>
              <a:rPr lang="en-US" altLang="zh-CN" sz="1400" dirty="0"/>
              <a:t>lazy</a:t>
            </a:r>
            <a:r>
              <a:rPr lang="zh-CN" altLang="en-US" sz="1400" dirty="0"/>
              <a:t>关键字的写法要简洁的多；</a:t>
            </a:r>
            <a:endParaRPr lang="en-US" altLang="zh-CN" sz="1400" dirty="0"/>
          </a:p>
          <a:p>
            <a:endParaRPr lang="en-US" altLang="zh-CN" sz="1400" dirty="0"/>
          </a:p>
          <a:p>
            <a:r>
              <a:rPr lang="zh-CN" altLang="en-US" sz="1400" dirty="0"/>
              <a:t>值得注意的是，使用</a:t>
            </a:r>
            <a:r>
              <a:rPr lang="en-US" altLang="zh-CN" sz="1400" dirty="0"/>
              <a:t>lazy</a:t>
            </a:r>
            <a:r>
              <a:rPr lang="zh-CN" altLang="en-US" sz="1400" dirty="0"/>
              <a:t>关键字的写法，是线程安全的，第一种写法不是；</a:t>
            </a:r>
            <a:endParaRPr lang="zh-CN" altLang="en-US" sz="1400" dirty="0"/>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高阶函数</a:t>
            </a:r>
            <a:r>
              <a:rPr lang="en-US" altLang="zh-CN" dirty="0"/>
              <a:t>	</a:t>
            </a:r>
            <a:endParaRPr lang="zh-CN" altLang="en-US" dirty="0"/>
          </a:p>
        </p:txBody>
      </p:sp>
      <p:pic>
        <p:nvPicPr>
          <p:cNvPr id="5" name="内容占位符 4"/>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4955538" y="1688945"/>
            <a:ext cx="6745227" cy="2093345"/>
          </a:xfrm>
        </p:spPr>
      </p:pic>
      <p:sp>
        <p:nvSpPr>
          <p:cNvPr id="4" name="文本占位符 3"/>
          <p:cNvSpPr>
            <a:spLocks noGrp="1"/>
          </p:cNvSpPr>
          <p:nvPr>
            <p:ph type="body" sz="half" idx="2"/>
          </p:nvPr>
        </p:nvSpPr>
        <p:spPr/>
        <p:txBody>
          <a:bodyPr/>
          <a:lstStyle/>
          <a:p>
            <a:r>
              <a:rPr lang="zh-CN" altLang="en-US" dirty="0"/>
              <a:t>定义：</a:t>
            </a:r>
            <a:endParaRPr lang="en-US" altLang="zh-CN" dirty="0"/>
          </a:p>
          <a:p>
            <a:r>
              <a:rPr lang="zh-CN" altLang="en-US" dirty="0"/>
              <a:t>以另一个函数作为参数或者返回这的函数；</a:t>
            </a:r>
            <a:endParaRPr lang="en-US" altLang="zh-CN" dirty="0"/>
          </a:p>
          <a:p>
            <a:r>
              <a:rPr lang="zh-CN" altLang="en-US" dirty="0"/>
              <a:t>既然函数能够作为参数和返回值，那么就有函数类型；</a:t>
            </a:r>
            <a:endParaRPr lang="zh-CN" altLang="en-US" dirty="0"/>
          </a:p>
        </p:txBody>
      </p:sp>
      <p:sp>
        <p:nvSpPr>
          <p:cNvPr id="6" name="文本框 5"/>
          <p:cNvSpPr txBox="1"/>
          <p:nvPr/>
        </p:nvSpPr>
        <p:spPr>
          <a:xfrm>
            <a:off x="5054138" y="4414058"/>
            <a:ext cx="6292735" cy="523220"/>
          </a:xfrm>
          <a:prstGeom prst="rect">
            <a:avLst/>
          </a:prstGeom>
          <a:noFill/>
        </p:spPr>
        <p:txBody>
          <a:bodyPr wrap="square" rtlCol="0">
            <a:spAutoFit/>
          </a:bodyPr>
          <a:lstStyle/>
          <a:p>
            <a:r>
              <a:rPr lang="zh-CN" altLang="en-US" sz="1400" dirty="0"/>
              <a:t>这个函数同时接受一个</a:t>
            </a:r>
            <a:r>
              <a:rPr lang="en-US" altLang="zh-CN" sz="1400" dirty="0"/>
              <a:t>lambda</a:t>
            </a:r>
            <a:r>
              <a:rPr lang="zh-CN" altLang="en-US" sz="1400" dirty="0"/>
              <a:t>并返回一个</a:t>
            </a:r>
            <a:r>
              <a:rPr lang="en-US" altLang="zh-CN" sz="1400" dirty="0"/>
              <a:t>lambda</a:t>
            </a:r>
            <a:r>
              <a:rPr lang="zh-CN" altLang="en-US" sz="1400" dirty="0"/>
              <a:t>，可以看到定义一个函数类型，只需要把参数列表和返回值写好就可以了；</a:t>
            </a:r>
            <a:endParaRPr lang="zh-CN" altLang="en-US" sz="1400" dirty="0"/>
          </a:p>
        </p:txBody>
      </p:sp>
      <p:sp>
        <p:nvSpPr>
          <p:cNvPr id="7" name="文本框 6"/>
          <p:cNvSpPr txBox="1"/>
          <p:nvPr/>
        </p:nvSpPr>
        <p:spPr>
          <a:xfrm>
            <a:off x="5195455" y="5403273"/>
            <a:ext cx="5902036" cy="954107"/>
          </a:xfrm>
          <a:prstGeom prst="rect">
            <a:avLst/>
          </a:prstGeom>
          <a:noFill/>
        </p:spPr>
        <p:txBody>
          <a:bodyPr wrap="square" rtlCol="0">
            <a:spAutoFit/>
          </a:bodyPr>
          <a:lstStyle/>
          <a:p>
            <a:r>
              <a:rPr lang="zh-CN" altLang="en-US" sz="1400" dirty="0"/>
              <a:t>背后的原理：函数类型会被声明为函数式接口，这些接口中会定义一个</a:t>
            </a:r>
            <a:r>
              <a:rPr lang="en-US" altLang="zh-CN" sz="1400" dirty="0"/>
              <a:t>invoke</a:t>
            </a:r>
            <a:r>
              <a:rPr lang="zh-CN" altLang="en-US" sz="1400" dirty="0"/>
              <a:t>方法，参数类型和返回类型都和所声明的一致；一个函数类型的变量就是实现了对应接口的实现类的实例，</a:t>
            </a:r>
            <a:r>
              <a:rPr lang="en-US" altLang="zh-CN" sz="1400" dirty="0"/>
              <a:t>invoke</a:t>
            </a:r>
            <a:r>
              <a:rPr lang="zh-CN" altLang="en-US" sz="1400" dirty="0"/>
              <a:t>方法的函数体就是</a:t>
            </a:r>
            <a:r>
              <a:rPr lang="en-US" altLang="zh-CN" sz="1400" dirty="0"/>
              <a:t>lambda</a:t>
            </a:r>
            <a:r>
              <a:rPr lang="zh-CN" altLang="en-US" sz="1400" dirty="0"/>
              <a:t>的函数体；</a:t>
            </a:r>
            <a:endParaRPr lang="zh-CN" altLang="en-US" sz="1400" dirty="0"/>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函数类型的默认参</a:t>
            </a:r>
            <a:endParaRPr lang="zh-CN" altLang="en-US" dirty="0"/>
          </a:p>
        </p:txBody>
      </p:sp>
      <p:pic>
        <p:nvPicPr>
          <p:cNvPr id="5" name="内容占位符 4"/>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5296664" y="1209935"/>
            <a:ext cx="4962525" cy="3019425"/>
          </a:xfrm>
        </p:spPr>
      </p:pic>
      <p:sp>
        <p:nvSpPr>
          <p:cNvPr id="4" name="文本占位符 3"/>
          <p:cNvSpPr>
            <a:spLocks noGrp="1"/>
          </p:cNvSpPr>
          <p:nvPr>
            <p:ph type="body" sz="half" idx="2"/>
          </p:nvPr>
        </p:nvSpPr>
        <p:spPr/>
        <p:txBody>
          <a:bodyPr/>
          <a:lstStyle/>
          <a:p>
            <a:r>
              <a:rPr lang="zh-CN" altLang="en-US" dirty="0"/>
              <a:t>之前说过</a:t>
            </a:r>
            <a:r>
              <a:rPr lang="en-US" altLang="zh-CN" dirty="0" err="1"/>
              <a:t>Kotlin</a:t>
            </a:r>
            <a:r>
              <a:rPr lang="zh-CN" altLang="en-US" dirty="0"/>
              <a:t>是支持默认参的，同样函数类型也是支持的；</a:t>
            </a:r>
            <a:endParaRPr lang="zh-CN" altLang="en-US" dirty="0"/>
          </a:p>
        </p:txBody>
      </p:sp>
      <p:sp>
        <p:nvSpPr>
          <p:cNvPr id="6" name="文本框 5"/>
          <p:cNvSpPr txBox="1"/>
          <p:nvPr/>
        </p:nvSpPr>
        <p:spPr>
          <a:xfrm>
            <a:off x="5296664" y="4696691"/>
            <a:ext cx="4962525" cy="307777"/>
          </a:xfrm>
          <a:prstGeom prst="rect">
            <a:avLst/>
          </a:prstGeom>
          <a:noFill/>
        </p:spPr>
        <p:txBody>
          <a:bodyPr wrap="square" rtlCol="0">
            <a:spAutoFit/>
          </a:bodyPr>
          <a:lstStyle/>
          <a:p>
            <a:r>
              <a:rPr lang="zh-CN" altLang="en-US" sz="1400" dirty="0"/>
              <a:t>可以看到作为参数的</a:t>
            </a:r>
            <a:r>
              <a:rPr lang="en-US" altLang="zh-CN" sz="1400" dirty="0"/>
              <a:t>transform</a:t>
            </a:r>
            <a:r>
              <a:rPr lang="zh-CN" altLang="en-US" sz="1400" dirty="0"/>
              <a:t>，提供了它的默认值； </a:t>
            </a:r>
            <a:endParaRPr lang="zh-CN" altLang="en-US" sz="1400" dirty="0"/>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内联函数</a:t>
            </a:r>
            <a:endParaRPr lang="zh-CN" altLang="en-US" dirty="0"/>
          </a:p>
        </p:txBody>
      </p:sp>
      <p:pic>
        <p:nvPicPr>
          <p:cNvPr id="5" name="内容占位符 4"/>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4991100" y="460521"/>
            <a:ext cx="6419849" cy="5482296"/>
          </a:xfrm>
        </p:spPr>
      </p:pic>
      <p:sp>
        <p:nvSpPr>
          <p:cNvPr id="4" name="文本占位符 3"/>
          <p:cNvSpPr>
            <a:spLocks noGrp="1"/>
          </p:cNvSpPr>
          <p:nvPr>
            <p:ph type="body" sz="half" idx="2"/>
          </p:nvPr>
        </p:nvSpPr>
        <p:spPr/>
        <p:txBody>
          <a:bodyPr/>
          <a:lstStyle/>
          <a:p>
            <a:r>
              <a:rPr lang="zh-CN" altLang="en-US" dirty="0"/>
              <a:t>消除</a:t>
            </a:r>
            <a:r>
              <a:rPr lang="en-US" altLang="zh-CN" dirty="0"/>
              <a:t>lambda</a:t>
            </a:r>
            <a:r>
              <a:rPr lang="zh-CN" altLang="en-US" dirty="0"/>
              <a:t>带来的运行时开销；</a:t>
            </a:r>
            <a:endParaRPr lang="en-US" altLang="zh-CN" dirty="0"/>
          </a:p>
          <a:p>
            <a:r>
              <a:rPr lang="zh-CN" altLang="en-US" dirty="0"/>
              <a:t>之前说过，</a:t>
            </a:r>
            <a:r>
              <a:rPr lang="en-US" altLang="zh-CN" dirty="0"/>
              <a:t>lambda</a:t>
            </a:r>
            <a:r>
              <a:rPr lang="zh-CN" altLang="en-US" dirty="0"/>
              <a:t>表达式会被编译成匿名类；这表示每调用一次</a:t>
            </a:r>
            <a:r>
              <a:rPr lang="en-US" altLang="zh-CN" dirty="0"/>
              <a:t>lambda</a:t>
            </a:r>
            <a:r>
              <a:rPr lang="zh-CN" altLang="en-US" dirty="0"/>
              <a:t>就有一个额外的类被创建，如果捕捉了某个变量，那么在每次调用时都会创建一个新的对象；</a:t>
            </a:r>
            <a:endParaRPr lang="en-US" altLang="zh-CN" dirty="0"/>
          </a:p>
          <a:p>
            <a:r>
              <a:rPr lang="zh-CN" altLang="en-US" dirty="0"/>
              <a:t>这将会带来运行时的额外开销，导致使用</a:t>
            </a:r>
            <a:r>
              <a:rPr lang="en-US" altLang="zh-CN" dirty="0"/>
              <a:t>lambda</a:t>
            </a:r>
            <a:r>
              <a:rPr lang="zh-CN" altLang="en-US" dirty="0"/>
              <a:t>比使用一个直接执行相同代码的函数要慢；</a:t>
            </a:r>
            <a:endParaRPr lang="zh-CN" altLang="en-US" dirty="0"/>
          </a:p>
        </p:txBody>
      </p:sp>
      <p:sp>
        <p:nvSpPr>
          <p:cNvPr id="6" name="文本框 5"/>
          <p:cNvSpPr txBox="1"/>
          <p:nvPr/>
        </p:nvSpPr>
        <p:spPr>
          <a:xfrm>
            <a:off x="4991100" y="6105525"/>
            <a:ext cx="6934200" cy="646331"/>
          </a:xfrm>
          <a:prstGeom prst="rect">
            <a:avLst/>
          </a:prstGeom>
          <a:noFill/>
        </p:spPr>
        <p:txBody>
          <a:bodyPr wrap="square" rtlCol="0">
            <a:spAutoFit/>
          </a:bodyPr>
          <a:lstStyle/>
          <a:p>
            <a:r>
              <a:rPr lang="zh-CN" altLang="en-US" sz="1200" dirty="0"/>
              <a:t>在第一个</a:t>
            </a:r>
            <a:r>
              <a:rPr lang="en-US" altLang="zh-CN" sz="1200" dirty="0"/>
              <a:t>main</a:t>
            </a:r>
            <a:r>
              <a:rPr lang="zh-CN" altLang="en-US" sz="1200" dirty="0"/>
              <a:t>函数中使用</a:t>
            </a:r>
            <a:r>
              <a:rPr lang="en-US" altLang="zh-CN" sz="1200" dirty="0"/>
              <a:t>filter</a:t>
            </a:r>
            <a:r>
              <a:rPr lang="zh-CN" altLang="en-US" sz="1200" dirty="0"/>
              <a:t>函数，该函数接收一个</a:t>
            </a:r>
            <a:r>
              <a:rPr lang="en-US" altLang="zh-CN" sz="1200" dirty="0"/>
              <a:t>lambda</a:t>
            </a:r>
            <a:r>
              <a:rPr lang="zh-CN" altLang="en-US" sz="1200" dirty="0"/>
              <a:t>；查看</a:t>
            </a:r>
            <a:r>
              <a:rPr lang="en-US" altLang="zh-CN" sz="1200" dirty="0"/>
              <a:t>filter</a:t>
            </a:r>
            <a:r>
              <a:rPr lang="zh-CN" altLang="en-US" sz="1200" dirty="0"/>
              <a:t>函数的定义，发现</a:t>
            </a:r>
            <a:r>
              <a:rPr lang="en-US" altLang="zh-CN" sz="1200" dirty="0"/>
              <a:t>filter</a:t>
            </a:r>
            <a:r>
              <a:rPr lang="zh-CN" altLang="en-US" sz="1200" dirty="0"/>
              <a:t>是一个内联函数；第二个</a:t>
            </a:r>
            <a:r>
              <a:rPr lang="en-US" altLang="zh-CN" sz="1200" dirty="0"/>
              <a:t>main</a:t>
            </a:r>
            <a:r>
              <a:rPr lang="zh-CN" altLang="en-US" sz="1200" dirty="0"/>
              <a:t>函数时反编译得到的，可以看到</a:t>
            </a:r>
            <a:r>
              <a:rPr lang="en-US" altLang="zh-CN" sz="1200" dirty="0" err="1"/>
              <a:t>kotlin</a:t>
            </a:r>
            <a:r>
              <a:rPr lang="zh-CN" altLang="en-US" sz="1200" dirty="0"/>
              <a:t>直接把</a:t>
            </a:r>
            <a:r>
              <a:rPr lang="en-US" altLang="zh-CN" sz="1200" dirty="0"/>
              <a:t>filter</a:t>
            </a:r>
            <a:r>
              <a:rPr lang="zh-CN" altLang="en-US" sz="1200" dirty="0"/>
              <a:t>的过滤方法，搬到了这里，而非匿名类；消除了</a:t>
            </a:r>
            <a:r>
              <a:rPr lang="en-US" altLang="zh-CN" sz="1200" dirty="0"/>
              <a:t>lambda</a:t>
            </a:r>
            <a:r>
              <a:rPr lang="zh-CN" altLang="en-US" sz="1200" dirty="0"/>
              <a:t>带来的消耗；</a:t>
            </a:r>
            <a:endParaRPr lang="zh-CN" altLang="en-US" sz="1200" dirty="0"/>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内联函数的限制</a:t>
            </a:r>
            <a:r>
              <a:rPr lang="en-US" altLang="zh-CN" dirty="0"/>
              <a:t>	</a:t>
            </a:r>
            <a:endParaRPr lang="zh-CN" altLang="en-US" dirty="0"/>
          </a:p>
        </p:txBody>
      </p:sp>
      <p:pic>
        <p:nvPicPr>
          <p:cNvPr id="5" name="内容占位符 4"/>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5216525" y="1545699"/>
            <a:ext cx="5195888" cy="1975901"/>
          </a:xfrm>
        </p:spPr>
      </p:pic>
      <p:sp>
        <p:nvSpPr>
          <p:cNvPr id="4" name="文本占位符 3"/>
          <p:cNvSpPr>
            <a:spLocks noGrp="1"/>
          </p:cNvSpPr>
          <p:nvPr>
            <p:ph type="body" sz="half" idx="2"/>
          </p:nvPr>
        </p:nvSpPr>
        <p:spPr/>
        <p:txBody>
          <a:bodyPr/>
          <a:lstStyle/>
          <a:p>
            <a:r>
              <a:rPr lang="zh-CN" altLang="en-US" dirty="0"/>
              <a:t>虽然内联函数消除了</a:t>
            </a:r>
            <a:r>
              <a:rPr lang="en-US" altLang="zh-CN" dirty="0"/>
              <a:t>lambda</a:t>
            </a:r>
            <a:r>
              <a:rPr lang="zh-CN" altLang="en-US" dirty="0"/>
              <a:t>带来的消耗，但是内联函数也有一些限制；</a:t>
            </a:r>
            <a:endParaRPr lang="en-US" altLang="zh-CN" dirty="0"/>
          </a:p>
          <a:p>
            <a:r>
              <a:rPr lang="zh-CN" altLang="en-US" dirty="0"/>
              <a:t>一般来说，参数如果被直接调用或者作为参数传递给另外一个</a:t>
            </a:r>
            <a:r>
              <a:rPr lang="en-US" altLang="zh-CN" dirty="0"/>
              <a:t>inline</a:t>
            </a:r>
            <a:r>
              <a:rPr lang="zh-CN" altLang="en-US" dirty="0"/>
              <a:t>函数，那么这个函数是可以内联的；</a:t>
            </a:r>
            <a:endParaRPr lang="zh-CN" altLang="en-US" dirty="0"/>
          </a:p>
        </p:txBody>
      </p:sp>
      <p:sp>
        <p:nvSpPr>
          <p:cNvPr id="6" name="文本框 5"/>
          <p:cNvSpPr txBox="1"/>
          <p:nvPr/>
        </p:nvSpPr>
        <p:spPr>
          <a:xfrm>
            <a:off x="5216525" y="4171950"/>
            <a:ext cx="5195888" cy="738664"/>
          </a:xfrm>
          <a:prstGeom prst="rect">
            <a:avLst/>
          </a:prstGeom>
          <a:noFill/>
        </p:spPr>
        <p:txBody>
          <a:bodyPr wrap="square" rtlCol="0">
            <a:spAutoFit/>
          </a:bodyPr>
          <a:lstStyle/>
          <a:p>
            <a:r>
              <a:rPr lang="zh-CN" altLang="en-US" sz="1400" dirty="0"/>
              <a:t>上述是</a:t>
            </a:r>
            <a:r>
              <a:rPr lang="en-US" altLang="zh-CN" sz="1400" dirty="0" err="1"/>
              <a:t>Sequence.map</a:t>
            </a:r>
            <a:r>
              <a:rPr lang="zh-CN" altLang="en-US" sz="1400" dirty="0"/>
              <a:t>函数的定义，这里它将</a:t>
            </a:r>
            <a:r>
              <a:rPr lang="en-US" altLang="zh-CN" sz="1400" dirty="0"/>
              <a:t>lambda</a:t>
            </a:r>
            <a:r>
              <a:rPr lang="zh-CN" altLang="en-US" sz="1400" dirty="0"/>
              <a:t>参数当成了函数参数传给了构造函数，当然构造函数不是内联的，所以</a:t>
            </a:r>
            <a:r>
              <a:rPr lang="en-US" altLang="zh-CN" sz="1400" dirty="0"/>
              <a:t>map</a:t>
            </a:r>
            <a:r>
              <a:rPr lang="zh-CN" altLang="en-US" sz="1400" dirty="0"/>
              <a:t>函数不符合内联函数的标准；</a:t>
            </a:r>
            <a:endParaRPr lang="zh-CN" altLang="en-US" sz="1400" dirty="0"/>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0" y="1298575"/>
            <a:ext cx="2792413" cy="1597025"/>
          </a:xfrm>
        </p:spPr>
        <p:txBody>
          <a:bodyPr/>
          <a:lstStyle/>
          <a:p>
            <a:r>
              <a:rPr lang="zh-CN" altLang="en-US" sz="2000" dirty="0">
                <a:solidFill>
                  <a:schemeClr val="tx2"/>
                </a:solidFill>
              </a:rPr>
              <a:t>高阶函数中的控制流</a:t>
            </a:r>
            <a:endParaRPr lang="zh-CN" altLang="en-US" sz="2000" dirty="0">
              <a:solidFill>
                <a:schemeClr val="tx2"/>
              </a:solidFill>
            </a:endParaRPr>
          </a:p>
        </p:txBody>
      </p:sp>
      <p:sp>
        <p:nvSpPr>
          <p:cNvPr id="8" name="文本占位符 7"/>
          <p:cNvSpPr>
            <a:spLocks noGrp="1"/>
          </p:cNvSpPr>
          <p:nvPr>
            <p:ph type="body" sz="half" idx="4294967295"/>
          </p:nvPr>
        </p:nvSpPr>
        <p:spPr>
          <a:xfrm>
            <a:off x="0" y="3128963"/>
            <a:ext cx="2792413" cy="2895600"/>
          </a:xfrm>
        </p:spPr>
        <p:txBody>
          <a:bodyPr/>
          <a:lstStyle/>
          <a:p>
            <a:pPr marL="0" indent="0">
              <a:buNone/>
            </a:pPr>
            <a:r>
              <a:rPr lang="zh-CN" altLang="en-US" dirty="0">
                <a:solidFill>
                  <a:schemeClr val="tx2"/>
                </a:solidFill>
              </a:rPr>
              <a:t>在调用普通函数进行返回时，总会正常进行；但是对于</a:t>
            </a:r>
            <a:r>
              <a:rPr lang="en-US" altLang="zh-CN" dirty="0">
                <a:solidFill>
                  <a:schemeClr val="tx2"/>
                </a:solidFill>
              </a:rPr>
              <a:t>lambda</a:t>
            </a:r>
            <a:r>
              <a:rPr lang="zh-CN" altLang="en-US" dirty="0">
                <a:solidFill>
                  <a:schemeClr val="tx2"/>
                </a:solidFill>
              </a:rPr>
              <a:t>这有一点不同；</a:t>
            </a:r>
            <a:endParaRPr lang="zh-CN" altLang="en-US" dirty="0">
              <a:solidFill>
                <a:schemeClr val="tx2"/>
              </a:solidFill>
            </a:endParaRPr>
          </a:p>
          <a:p>
            <a:endParaRPr lang="zh-CN" altLang="en-US" dirty="0">
              <a:solidFill>
                <a:schemeClr val="tx2"/>
              </a:solidFill>
            </a:endParaRPr>
          </a:p>
        </p:txBody>
      </p:sp>
      <p:pic>
        <p:nvPicPr>
          <p:cNvPr id="6" name="图片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914188" y="0"/>
            <a:ext cx="6572250" cy="6572250"/>
          </a:xfrm>
          <a:prstGeom prst="rect">
            <a:avLst/>
          </a:prstGeom>
        </p:spPr>
      </p:pic>
      <p:sp>
        <p:nvSpPr>
          <p:cNvPr id="9" name="文本框 8"/>
          <p:cNvSpPr txBox="1"/>
          <p:nvPr/>
        </p:nvSpPr>
        <p:spPr>
          <a:xfrm>
            <a:off x="9629775" y="1847850"/>
            <a:ext cx="2409825" cy="3539430"/>
          </a:xfrm>
          <a:prstGeom prst="rect">
            <a:avLst/>
          </a:prstGeom>
          <a:noFill/>
        </p:spPr>
        <p:txBody>
          <a:bodyPr wrap="square" rtlCol="0">
            <a:spAutoFit/>
          </a:bodyPr>
          <a:lstStyle/>
          <a:p>
            <a:r>
              <a:rPr lang="zh-CN" altLang="en-US" sz="1400" dirty="0"/>
              <a:t>第一个普通的函数相当易懂；</a:t>
            </a:r>
            <a:endParaRPr lang="en-US" altLang="zh-CN" sz="1400" dirty="0"/>
          </a:p>
          <a:p>
            <a:r>
              <a:rPr lang="zh-CN" altLang="en-US" sz="1400" dirty="0"/>
              <a:t>第二个函数和第一个函数等价，但是它在</a:t>
            </a:r>
            <a:r>
              <a:rPr lang="en-US" altLang="zh-CN" sz="1400" dirty="0"/>
              <a:t>lambda</a:t>
            </a:r>
            <a:r>
              <a:rPr lang="zh-CN" altLang="en-US" sz="1400" dirty="0"/>
              <a:t>进行了返回，这里值得注意，它并不是从</a:t>
            </a:r>
            <a:r>
              <a:rPr lang="en-US" altLang="zh-CN" sz="1400" dirty="0"/>
              <a:t>lambda</a:t>
            </a:r>
            <a:r>
              <a:rPr lang="zh-CN" altLang="en-US" sz="1400" dirty="0"/>
              <a:t>中返回，而是从调用</a:t>
            </a:r>
            <a:r>
              <a:rPr lang="en-US" altLang="zh-CN" sz="1400" dirty="0"/>
              <a:t>lambda</a:t>
            </a:r>
            <a:r>
              <a:rPr lang="zh-CN" altLang="en-US" sz="1400" dirty="0"/>
              <a:t>的函数中返回，也就是这里将会结束</a:t>
            </a:r>
            <a:r>
              <a:rPr lang="en-US" altLang="zh-CN" sz="1400" dirty="0" err="1"/>
              <a:t>lookForAliceLambda</a:t>
            </a:r>
            <a:r>
              <a:rPr lang="zh-CN" altLang="en-US" sz="1400" dirty="0"/>
              <a:t>函数的调用；</a:t>
            </a:r>
            <a:endParaRPr lang="en-US" altLang="zh-CN" sz="1400" dirty="0"/>
          </a:p>
          <a:p>
            <a:endParaRPr lang="en-US" altLang="zh-CN" sz="1400" dirty="0"/>
          </a:p>
          <a:p>
            <a:r>
              <a:rPr lang="zh-CN" altLang="en-US" sz="1400" dirty="0"/>
              <a:t>另外，在一个非内联函数的</a:t>
            </a:r>
            <a:r>
              <a:rPr lang="en-US" altLang="zh-CN" sz="1400" dirty="0"/>
              <a:t>lambda</a:t>
            </a:r>
            <a:r>
              <a:rPr lang="zh-CN" altLang="en-US" sz="1400" dirty="0"/>
              <a:t>中使用</a:t>
            </a:r>
            <a:r>
              <a:rPr lang="en-US" altLang="zh-CN" sz="1400" dirty="0"/>
              <a:t>return</a:t>
            </a:r>
            <a:r>
              <a:rPr lang="zh-CN" altLang="en-US" sz="1400" dirty="0"/>
              <a:t>是不被允许的，因为在非内联函数中</a:t>
            </a:r>
            <a:r>
              <a:rPr lang="en-US" altLang="zh-CN" sz="1400" dirty="0"/>
              <a:t>lambda</a:t>
            </a:r>
            <a:r>
              <a:rPr lang="zh-CN" altLang="en-US" sz="1400" dirty="0"/>
              <a:t>可以被保存，在之后的某个时间进行调用，但是在那时返回已经太迟了；</a:t>
            </a:r>
            <a:endParaRPr lang="zh-CN" altLang="en-US" sz="14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字符串模板</a:t>
            </a:r>
            <a:endParaRPr lang="zh-CN" altLang="en-US" dirty="0"/>
          </a:p>
        </p:txBody>
      </p:sp>
      <p:pic>
        <p:nvPicPr>
          <p:cNvPr id="5" name="内容占位符 4"/>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5964481" y="495785"/>
            <a:ext cx="3200400" cy="2314575"/>
          </a:xfrm>
        </p:spPr>
      </p:pic>
      <p:sp>
        <p:nvSpPr>
          <p:cNvPr id="4" name="文本占位符 3"/>
          <p:cNvSpPr>
            <a:spLocks noGrp="1"/>
          </p:cNvSpPr>
          <p:nvPr>
            <p:ph type="body" sz="half" idx="2"/>
          </p:nvPr>
        </p:nvSpPr>
        <p:spPr/>
        <p:txBody>
          <a:bodyPr/>
          <a:lstStyle/>
          <a:p>
            <a:r>
              <a:rPr lang="zh-CN" altLang="en-US" dirty="0"/>
              <a:t>更加高效的使用字符串</a:t>
            </a:r>
            <a:endParaRPr lang="zh-CN" altLang="en-US" dirty="0"/>
          </a:p>
        </p:txBody>
      </p:sp>
      <p:sp>
        <p:nvSpPr>
          <p:cNvPr id="6" name="文本框 5"/>
          <p:cNvSpPr txBox="1"/>
          <p:nvPr/>
        </p:nvSpPr>
        <p:spPr>
          <a:xfrm>
            <a:off x="5964481" y="3256384"/>
            <a:ext cx="4719070" cy="923330"/>
          </a:xfrm>
          <a:prstGeom prst="rect">
            <a:avLst/>
          </a:prstGeom>
          <a:noFill/>
        </p:spPr>
        <p:txBody>
          <a:bodyPr wrap="square" rtlCol="0">
            <a:spAutoFit/>
          </a:bodyPr>
          <a:lstStyle/>
          <a:p>
            <a:r>
              <a:rPr lang="zh-CN" altLang="en-US" dirty="0"/>
              <a:t>使用</a:t>
            </a:r>
            <a:r>
              <a:rPr lang="en-US" altLang="zh-CN" dirty="0"/>
              <a:t>$</a:t>
            </a:r>
            <a:r>
              <a:rPr lang="zh-CN" altLang="en-US" dirty="0"/>
              <a:t>可以引用变量值，这比在</a:t>
            </a:r>
            <a:r>
              <a:rPr lang="en-US" altLang="zh-CN" dirty="0"/>
              <a:t>Java</a:t>
            </a:r>
            <a:r>
              <a:rPr lang="zh-CN" altLang="en-US" dirty="0"/>
              <a:t>中使用加号要方便的多。更加复杂的情况可以用</a:t>
            </a:r>
            <a:r>
              <a:rPr lang="en-US" altLang="zh-CN" dirty="0"/>
              <a:t>${name}</a:t>
            </a:r>
            <a:r>
              <a:rPr lang="zh-CN" altLang="en-US" dirty="0"/>
              <a:t>来引用变量的值。</a:t>
            </a:r>
            <a:endParaRPr lang="zh-CN" altLang="en-US" dirty="0"/>
          </a:p>
        </p:txBody>
      </p:sp>
      <p:pic>
        <p:nvPicPr>
          <p:cNvPr id="7" name="图片 6"/>
          <p:cNvPicPr>
            <a:picLocks noChangeAspect="1"/>
          </p:cNvPicPr>
          <p:nvPr/>
        </p:nvPicPr>
        <p:blipFill>
          <a:blip r:embed="rId2"/>
          <a:stretch>
            <a:fillRect/>
          </a:stretch>
        </p:blipFill>
        <p:spPr>
          <a:xfrm>
            <a:off x="5964481" y="4792292"/>
            <a:ext cx="5076190" cy="819048"/>
          </a:xfrm>
          <a:prstGeom prst="rect">
            <a:avLst/>
          </a:prstGeom>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54953" y="969264"/>
            <a:ext cx="3378947" cy="704088"/>
          </a:xfrm>
        </p:spPr>
        <p:txBody>
          <a:bodyPr/>
          <a:lstStyle/>
          <a:p>
            <a:r>
              <a:rPr lang="zh-CN" altLang="en-US" dirty="0"/>
              <a:t>从</a:t>
            </a:r>
            <a:r>
              <a:rPr lang="en-US" altLang="zh-CN" dirty="0"/>
              <a:t>lambda</a:t>
            </a:r>
            <a:r>
              <a:rPr lang="zh-CN" altLang="en-US" dirty="0"/>
              <a:t>返回</a:t>
            </a:r>
            <a:endParaRPr lang="zh-CN" altLang="en-US" dirty="0"/>
          </a:p>
        </p:txBody>
      </p:sp>
      <p:pic>
        <p:nvPicPr>
          <p:cNvPr id="5" name="内容占位符 4"/>
          <p:cNvPicPr>
            <a:picLocks noGrp="1" noChangeAspect="1"/>
          </p:cNvPicPr>
          <p:nvPr>
            <p:ph sz="half" idx="1"/>
          </p:nvPr>
        </p:nvPicPr>
        <p:blipFill>
          <a:blip r:embed="rId1">
            <a:extLst>
              <a:ext uri="{28A0092B-C50C-407E-A947-70E740481C1C}">
                <a14:useLocalDpi xmlns:a14="http://schemas.microsoft.com/office/drawing/2010/main" val="0"/>
              </a:ext>
            </a:extLst>
          </a:blip>
          <a:stretch>
            <a:fillRect/>
          </a:stretch>
        </p:blipFill>
        <p:spPr>
          <a:xfrm>
            <a:off x="1225145" y="2603500"/>
            <a:ext cx="4688697" cy="3416300"/>
          </a:xfrm>
        </p:spPr>
      </p:pic>
      <p:pic>
        <p:nvPicPr>
          <p:cNvPr id="10" name="内容占位符 9"/>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208713" y="2718905"/>
            <a:ext cx="4827587" cy="3185489"/>
          </a:xfrm>
        </p:spPr>
      </p:pic>
      <p:sp>
        <p:nvSpPr>
          <p:cNvPr id="6" name="文本框 5"/>
          <p:cNvSpPr txBox="1"/>
          <p:nvPr/>
        </p:nvSpPr>
        <p:spPr>
          <a:xfrm>
            <a:off x="1225145" y="6191250"/>
            <a:ext cx="5124450" cy="523220"/>
          </a:xfrm>
          <a:prstGeom prst="rect">
            <a:avLst/>
          </a:prstGeom>
          <a:noFill/>
        </p:spPr>
        <p:txBody>
          <a:bodyPr wrap="square" rtlCol="0">
            <a:spAutoFit/>
          </a:bodyPr>
          <a:lstStyle/>
          <a:p>
            <a:r>
              <a:rPr lang="zh-CN" altLang="en-US" sz="1400" dirty="0"/>
              <a:t>添加标签后，可以从</a:t>
            </a:r>
            <a:r>
              <a:rPr lang="en-US" altLang="zh-CN" sz="1400" dirty="0"/>
              <a:t>lambda</a:t>
            </a:r>
            <a:r>
              <a:rPr lang="zh-CN" altLang="en-US" sz="1400" dirty="0"/>
              <a:t>中返回，上述代码“</a:t>
            </a:r>
            <a:r>
              <a:rPr lang="en-US" altLang="zh-CN" sz="1400" dirty="0"/>
              <a:t>Alice is not found</a:t>
            </a:r>
            <a:r>
              <a:rPr lang="zh-CN" altLang="en-US" sz="1400" dirty="0"/>
              <a:t>”，总会被打印；</a:t>
            </a:r>
            <a:endParaRPr lang="zh-CN" altLang="en-US" sz="1400" dirty="0"/>
          </a:p>
        </p:txBody>
      </p:sp>
      <p:sp>
        <p:nvSpPr>
          <p:cNvPr id="9" name="文本框 8"/>
          <p:cNvSpPr txBox="1"/>
          <p:nvPr/>
        </p:nvSpPr>
        <p:spPr>
          <a:xfrm>
            <a:off x="5095875" y="969264"/>
            <a:ext cx="4650632" cy="738664"/>
          </a:xfrm>
          <a:prstGeom prst="rect">
            <a:avLst/>
          </a:prstGeom>
          <a:noFill/>
        </p:spPr>
        <p:txBody>
          <a:bodyPr wrap="none" rtlCol="0">
            <a:spAutoFit/>
          </a:bodyPr>
          <a:lstStyle/>
          <a:p>
            <a:r>
              <a:rPr lang="zh-CN" altLang="en-US" sz="1400" dirty="0">
                <a:solidFill>
                  <a:schemeClr val="bg1"/>
                </a:solidFill>
              </a:rPr>
              <a:t>从</a:t>
            </a:r>
            <a:r>
              <a:rPr lang="en-US" altLang="zh-CN" sz="1400" dirty="0">
                <a:solidFill>
                  <a:schemeClr val="bg1"/>
                </a:solidFill>
              </a:rPr>
              <a:t>lambda</a:t>
            </a:r>
            <a:r>
              <a:rPr lang="zh-CN" altLang="en-US" sz="1400" dirty="0">
                <a:solidFill>
                  <a:schemeClr val="bg1"/>
                </a:solidFill>
              </a:rPr>
              <a:t>中返回，也就是局部返回，也是可以做到的；</a:t>
            </a:r>
            <a:endParaRPr lang="en-US" altLang="zh-CN" sz="1400" dirty="0">
              <a:solidFill>
                <a:schemeClr val="bg1"/>
              </a:solidFill>
            </a:endParaRPr>
          </a:p>
          <a:p>
            <a:r>
              <a:rPr lang="zh-CN" altLang="en-US" sz="1400" dirty="0">
                <a:solidFill>
                  <a:schemeClr val="bg1"/>
                </a:solidFill>
              </a:rPr>
              <a:t>这就需要使用标签返回；</a:t>
            </a:r>
            <a:endParaRPr lang="zh-CN" altLang="en-US" sz="1400" dirty="0">
              <a:solidFill>
                <a:schemeClr val="bg1"/>
              </a:solidFill>
            </a:endParaRPr>
          </a:p>
          <a:p>
            <a:endParaRPr lang="zh-CN" altLang="en-US" sz="1400" dirty="0">
              <a:solidFill>
                <a:schemeClr val="bg1"/>
              </a:solidFill>
            </a:endParaRPr>
          </a:p>
        </p:txBody>
      </p:sp>
      <p:sp>
        <p:nvSpPr>
          <p:cNvPr id="11" name="文本框 10"/>
          <p:cNvSpPr txBox="1"/>
          <p:nvPr/>
        </p:nvSpPr>
        <p:spPr>
          <a:xfrm>
            <a:off x="6648450" y="6191250"/>
            <a:ext cx="4248150" cy="307777"/>
          </a:xfrm>
          <a:prstGeom prst="rect">
            <a:avLst/>
          </a:prstGeom>
          <a:noFill/>
        </p:spPr>
        <p:txBody>
          <a:bodyPr wrap="square" rtlCol="0">
            <a:spAutoFit/>
          </a:bodyPr>
          <a:lstStyle/>
          <a:p>
            <a:r>
              <a:rPr lang="zh-CN" altLang="en-US" sz="1400" dirty="0"/>
              <a:t>同样可以使用函数名作为标签</a:t>
            </a:r>
            <a:endParaRPr lang="zh-CN" altLang="en-US" sz="1400" dirty="0"/>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zh-CN" altLang="en-US" dirty="0"/>
              <a:t>泛型</a:t>
            </a:r>
            <a:r>
              <a:rPr lang="en-US" altLang="zh-CN" dirty="0"/>
              <a:t>	</a:t>
            </a:r>
            <a:endParaRPr lang="zh-CN" altLang="en-US" dirty="0"/>
          </a:p>
        </p:txBody>
      </p:sp>
      <p:pic>
        <p:nvPicPr>
          <p:cNvPr id="8" name="内容占位符 7"/>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5109810" y="1156855"/>
            <a:ext cx="4604715" cy="4572000"/>
          </a:xfrm>
        </p:spPr>
      </p:pic>
      <p:sp>
        <p:nvSpPr>
          <p:cNvPr id="7" name="文本占位符 6"/>
          <p:cNvSpPr>
            <a:spLocks noGrp="1"/>
          </p:cNvSpPr>
          <p:nvPr>
            <p:ph type="body" sz="half" idx="2"/>
          </p:nvPr>
        </p:nvSpPr>
        <p:spPr/>
        <p:txBody>
          <a:bodyPr/>
          <a:lstStyle/>
          <a:p>
            <a:r>
              <a:rPr lang="zh-CN" altLang="en-US" dirty="0"/>
              <a:t>我们在写一个函数或者一个接口时，里面的逻辑通常是适用所有或者一些类的，并不仅仅面向某一个具体的类，泛型就是解决这样的问题。</a:t>
            </a:r>
            <a:endParaRPr lang="zh-CN" altLang="en-US" dirty="0"/>
          </a:p>
        </p:txBody>
      </p:sp>
      <p:sp>
        <p:nvSpPr>
          <p:cNvPr id="9" name="文本框 8"/>
          <p:cNvSpPr txBox="1"/>
          <p:nvPr/>
        </p:nvSpPr>
        <p:spPr>
          <a:xfrm>
            <a:off x="9892145" y="2097024"/>
            <a:ext cx="2028306" cy="954107"/>
          </a:xfrm>
          <a:prstGeom prst="rect">
            <a:avLst/>
          </a:prstGeom>
          <a:noFill/>
        </p:spPr>
        <p:txBody>
          <a:bodyPr wrap="square" rtlCol="0">
            <a:spAutoFit/>
          </a:bodyPr>
          <a:lstStyle/>
          <a:p>
            <a:r>
              <a:rPr lang="zh-CN" altLang="en-US" sz="1400" dirty="0"/>
              <a:t>可以看到</a:t>
            </a:r>
            <a:r>
              <a:rPr lang="en-US" altLang="zh-CN" sz="1400" dirty="0" err="1"/>
              <a:t>Kotlin</a:t>
            </a:r>
            <a:r>
              <a:rPr lang="zh-CN" altLang="en-US" sz="1400" dirty="0"/>
              <a:t>中的泛型函数的定义和泛型类的定义，和</a:t>
            </a:r>
            <a:r>
              <a:rPr lang="en-US" altLang="zh-CN" sz="1400" dirty="0"/>
              <a:t>Java</a:t>
            </a:r>
            <a:r>
              <a:rPr lang="zh-CN" altLang="en-US" sz="1400" dirty="0"/>
              <a:t>中没有什么太大区别；</a:t>
            </a:r>
            <a:endParaRPr lang="zh-CN" altLang="en-US" sz="1400" dirty="0"/>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类型参数约束</a:t>
            </a:r>
            <a:endParaRPr lang="zh-CN" altLang="en-US" dirty="0"/>
          </a:p>
        </p:txBody>
      </p:sp>
      <p:pic>
        <p:nvPicPr>
          <p:cNvPr id="5" name="内容占位符 4"/>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4988790" y="500947"/>
            <a:ext cx="5195888" cy="3323495"/>
          </a:xfrm>
        </p:spPr>
      </p:pic>
      <p:sp>
        <p:nvSpPr>
          <p:cNvPr id="4" name="文本占位符 3"/>
          <p:cNvSpPr>
            <a:spLocks noGrp="1"/>
          </p:cNvSpPr>
          <p:nvPr>
            <p:ph type="body" sz="half" idx="2"/>
          </p:nvPr>
        </p:nvSpPr>
        <p:spPr/>
        <p:txBody>
          <a:bodyPr/>
          <a:lstStyle/>
          <a:p>
            <a:r>
              <a:rPr lang="zh-CN" altLang="en-US" dirty="0"/>
              <a:t>有时我们的代码不是为所有的类写的，而是为一些特殊的类而存在，因此需要对类型参数有一些约束；</a:t>
            </a:r>
            <a:endParaRPr lang="zh-CN" altLang="en-US" dirty="0"/>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78989" y="4232564"/>
            <a:ext cx="3114675" cy="2133600"/>
          </a:xfrm>
          <a:prstGeom prst="rect">
            <a:avLst/>
          </a:prstGeom>
        </p:spPr>
      </p:pic>
      <p:sp>
        <p:nvSpPr>
          <p:cNvPr id="7" name="文本框 6"/>
          <p:cNvSpPr txBox="1"/>
          <p:nvPr/>
        </p:nvSpPr>
        <p:spPr>
          <a:xfrm>
            <a:off x="10324407" y="1770611"/>
            <a:ext cx="1629295" cy="523220"/>
          </a:xfrm>
          <a:prstGeom prst="rect">
            <a:avLst/>
          </a:prstGeom>
          <a:noFill/>
        </p:spPr>
        <p:txBody>
          <a:bodyPr wrap="square" rtlCol="0">
            <a:spAutoFit/>
          </a:bodyPr>
          <a:lstStyle/>
          <a:p>
            <a:r>
              <a:rPr lang="zh-CN" altLang="en-US" sz="1400" dirty="0"/>
              <a:t>左侧是</a:t>
            </a:r>
            <a:r>
              <a:rPr lang="en-US" altLang="zh-CN" sz="1400" dirty="0" err="1"/>
              <a:t>Kotlin</a:t>
            </a:r>
            <a:r>
              <a:rPr lang="zh-CN" altLang="en-US" sz="1400" dirty="0"/>
              <a:t>的类型约束具体写法</a:t>
            </a:r>
            <a:endParaRPr lang="zh-CN" altLang="en-US" sz="1400" dirty="0"/>
          </a:p>
        </p:txBody>
      </p:sp>
      <p:sp>
        <p:nvSpPr>
          <p:cNvPr id="8" name="文本框 7"/>
          <p:cNvSpPr txBox="1"/>
          <p:nvPr/>
        </p:nvSpPr>
        <p:spPr>
          <a:xfrm>
            <a:off x="8462356" y="5403273"/>
            <a:ext cx="3250277" cy="738664"/>
          </a:xfrm>
          <a:prstGeom prst="rect">
            <a:avLst/>
          </a:prstGeom>
          <a:noFill/>
        </p:spPr>
        <p:txBody>
          <a:bodyPr wrap="square" rtlCol="0">
            <a:spAutoFit/>
          </a:bodyPr>
          <a:lstStyle/>
          <a:p>
            <a:r>
              <a:rPr lang="zh-CN" altLang="en-US" sz="1400" dirty="0"/>
              <a:t>在默认情况下，</a:t>
            </a:r>
            <a:r>
              <a:rPr lang="en-US" altLang="zh-CN" sz="1400" dirty="0"/>
              <a:t>T</a:t>
            </a:r>
            <a:r>
              <a:rPr lang="zh-CN" altLang="en-US" sz="1400" dirty="0"/>
              <a:t>代表的是</a:t>
            </a:r>
            <a:r>
              <a:rPr lang="en-US" altLang="zh-CN" sz="1400" dirty="0"/>
              <a:t>Any?</a:t>
            </a:r>
            <a:r>
              <a:rPr lang="zh-CN" altLang="en-US" sz="1400" dirty="0"/>
              <a:t>，也就是包括了空指针，如果想要用非空的类型参数请使用</a:t>
            </a:r>
            <a:r>
              <a:rPr lang="en-US" altLang="zh-CN" sz="1400" dirty="0"/>
              <a:t>&lt;T: Any&gt;</a:t>
            </a:r>
            <a:endParaRPr lang="zh-CN" altLang="en-US" sz="1400" dirty="0"/>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类型擦除</a:t>
            </a:r>
            <a:endParaRPr lang="zh-CN" altLang="en-US" dirty="0"/>
          </a:p>
        </p:txBody>
      </p:sp>
      <p:pic>
        <p:nvPicPr>
          <p:cNvPr id="5" name="内容占位符 4"/>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5016198" y="464387"/>
            <a:ext cx="5124450" cy="2847975"/>
          </a:xfrm>
        </p:spPr>
      </p:pic>
      <p:sp>
        <p:nvSpPr>
          <p:cNvPr id="4" name="文本占位符 3"/>
          <p:cNvSpPr>
            <a:spLocks noGrp="1"/>
          </p:cNvSpPr>
          <p:nvPr>
            <p:ph type="body" sz="half" idx="2"/>
          </p:nvPr>
        </p:nvSpPr>
        <p:spPr/>
        <p:txBody>
          <a:bodyPr/>
          <a:lstStyle/>
          <a:p>
            <a:r>
              <a:rPr lang="zh-CN" altLang="en-US" dirty="0"/>
              <a:t>由于</a:t>
            </a:r>
            <a:r>
              <a:rPr lang="en-US" altLang="zh-CN" dirty="0"/>
              <a:t>JVM</a:t>
            </a:r>
            <a:r>
              <a:rPr lang="zh-CN" altLang="en-US" dirty="0"/>
              <a:t>的泛型是通过类型擦除实现的，所以泛型实例的类型实参在运行时是不保留的；</a:t>
            </a:r>
            <a:endParaRPr lang="en-US" altLang="zh-CN" dirty="0"/>
          </a:p>
          <a:p>
            <a:r>
              <a:rPr lang="en-US" altLang="zh-CN" dirty="0"/>
              <a:t>JVM</a:t>
            </a:r>
            <a:r>
              <a:rPr lang="zh-CN" altLang="en-US" dirty="0"/>
              <a:t>处理泛型的大致流程：</a:t>
            </a:r>
            <a:endParaRPr lang="en-US" altLang="zh-CN" dirty="0"/>
          </a:p>
          <a:p>
            <a:r>
              <a:rPr lang="zh-CN" altLang="en-US" dirty="0"/>
              <a:t>编译器检查数据类型是否符合类型实参；全部符合的话，进入</a:t>
            </a:r>
            <a:r>
              <a:rPr lang="en-US" altLang="zh-CN" dirty="0"/>
              <a:t>JVM</a:t>
            </a:r>
            <a:r>
              <a:rPr lang="zh-CN" altLang="en-US" dirty="0"/>
              <a:t>前擦除类型信息，变成</a:t>
            </a:r>
            <a:r>
              <a:rPr lang="en-US" altLang="zh-CN" dirty="0"/>
              <a:t>Object</a:t>
            </a:r>
            <a:r>
              <a:rPr lang="zh-CN" altLang="en-US" dirty="0"/>
              <a:t>，在运行过程中，需要数据的话，就对</a:t>
            </a:r>
            <a:r>
              <a:rPr lang="en-US" altLang="zh-CN" dirty="0"/>
              <a:t>Object</a:t>
            </a:r>
            <a:r>
              <a:rPr lang="zh-CN" altLang="en-US" dirty="0"/>
              <a:t>进行强制类型转换。</a:t>
            </a:r>
            <a:endParaRPr lang="zh-CN" altLang="en-US" dirty="0"/>
          </a:p>
        </p:txBody>
      </p:sp>
      <p:pic>
        <p:nvPicPr>
          <p:cNvPr id="6" name="图片 5"/>
          <p:cNvPicPr>
            <a:picLocks noChangeAspect="1"/>
          </p:cNvPicPr>
          <p:nvPr/>
        </p:nvPicPr>
        <p:blipFill>
          <a:blip r:embed="rId2"/>
          <a:stretch>
            <a:fillRect/>
          </a:stretch>
        </p:blipFill>
        <p:spPr>
          <a:xfrm>
            <a:off x="5016198" y="3778110"/>
            <a:ext cx="4942857" cy="980952"/>
          </a:xfrm>
          <a:prstGeom prst="rect">
            <a:avLst/>
          </a:prstGeom>
        </p:spPr>
      </p:pic>
      <p:sp>
        <p:nvSpPr>
          <p:cNvPr id="7" name="文本框 6"/>
          <p:cNvSpPr txBox="1"/>
          <p:nvPr/>
        </p:nvSpPr>
        <p:spPr>
          <a:xfrm>
            <a:off x="5016198" y="5261956"/>
            <a:ext cx="6006478" cy="523220"/>
          </a:xfrm>
          <a:prstGeom prst="rect">
            <a:avLst/>
          </a:prstGeom>
          <a:noFill/>
        </p:spPr>
        <p:txBody>
          <a:bodyPr wrap="square" rtlCol="0">
            <a:spAutoFit/>
          </a:bodyPr>
          <a:lstStyle/>
          <a:p>
            <a:r>
              <a:rPr lang="zh-CN" altLang="en-US" sz="1400" dirty="0"/>
              <a:t>可以看到</a:t>
            </a:r>
            <a:r>
              <a:rPr lang="en-US" altLang="zh-CN" sz="1400" dirty="0"/>
              <a:t>list1</a:t>
            </a:r>
            <a:r>
              <a:rPr lang="zh-CN" altLang="en-US" sz="1400" dirty="0"/>
              <a:t>和</a:t>
            </a:r>
            <a:r>
              <a:rPr lang="en-US" altLang="zh-CN" sz="1400" dirty="0"/>
              <a:t>list2</a:t>
            </a:r>
            <a:r>
              <a:rPr lang="zh-CN" altLang="en-US" sz="1400" dirty="0"/>
              <a:t>的类型是一样的，在运行过程中，它们的类型实参并没有被保留；</a:t>
            </a:r>
            <a:endParaRPr lang="en-US" altLang="zh-CN" sz="1400" dirty="0"/>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实化类型参数</a:t>
            </a:r>
            <a:endParaRPr lang="zh-CN" altLang="en-US" dirty="0"/>
          </a:p>
        </p:txBody>
      </p:sp>
      <p:pic>
        <p:nvPicPr>
          <p:cNvPr id="5" name="内容占位符 4"/>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5080231" y="525199"/>
            <a:ext cx="5195888" cy="3341493"/>
          </a:xfrm>
        </p:spPr>
      </p:pic>
      <p:sp>
        <p:nvSpPr>
          <p:cNvPr id="4" name="文本占位符 3"/>
          <p:cNvSpPr>
            <a:spLocks noGrp="1"/>
          </p:cNvSpPr>
          <p:nvPr>
            <p:ph type="body" sz="half" idx="2"/>
          </p:nvPr>
        </p:nvSpPr>
        <p:spPr/>
        <p:txBody>
          <a:bodyPr/>
          <a:lstStyle/>
          <a:p>
            <a:r>
              <a:rPr lang="zh-CN" altLang="en-US" dirty="0"/>
              <a:t>之前谈到泛型在运行时会被擦除，这就意味着你不能在函数中使用类型实参；</a:t>
            </a:r>
            <a:endParaRPr lang="en-US" altLang="zh-CN" dirty="0"/>
          </a:p>
          <a:p>
            <a:r>
              <a:rPr lang="zh-CN" altLang="en-US" dirty="0"/>
              <a:t>但是有一种情况例外：内联函数</a:t>
            </a:r>
            <a:endParaRPr lang="en-US" altLang="zh-CN" dirty="0"/>
          </a:p>
        </p:txBody>
      </p:sp>
      <p:sp>
        <p:nvSpPr>
          <p:cNvPr id="6" name="文本框 5"/>
          <p:cNvSpPr txBox="1"/>
          <p:nvPr/>
        </p:nvSpPr>
        <p:spPr>
          <a:xfrm>
            <a:off x="5080231" y="4389120"/>
            <a:ext cx="5195888" cy="954107"/>
          </a:xfrm>
          <a:prstGeom prst="rect">
            <a:avLst/>
          </a:prstGeom>
          <a:noFill/>
        </p:spPr>
        <p:txBody>
          <a:bodyPr wrap="square" rtlCol="0">
            <a:spAutoFit/>
          </a:bodyPr>
          <a:lstStyle/>
          <a:p>
            <a:r>
              <a:rPr lang="en-US" altLang="zh-CN" sz="1400" dirty="0"/>
              <a:t>reified</a:t>
            </a:r>
            <a:r>
              <a:rPr lang="zh-CN" altLang="en-US" sz="1400" dirty="0"/>
              <a:t>声明了类型参数不会在运行时被擦除；原理：编译器会把实现内联函数的字节码插入每一次调用发生的地方。每次你调用带实化类型的函数时，编译器都知道这次特定调用中用作类型实参的确切类型。</a:t>
            </a:r>
            <a:endParaRPr lang="zh-CN" altLang="en-US" sz="1400" dirty="0"/>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1800" dirty="0"/>
              <a:t>实化类型参数的使用范围</a:t>
            </a:r>
            <a:endParaRPr lang="zh-CN" altLang="en-US" sz="1800" dirty="0"/>
          </a:p>
        </p:txBody>
      </p:sp>
      <p:graphicFrame>
        <p:nvGraphicFramePr>
          <p:cNvPr id="5" name="内容占位符 4"/>
          <p:cNvGraphicFramePr>
            <a:graphicFrameLocks noGrp="1"/>
          </p:cNvGraphicFramePr>
          <p:nvPr>
            <p:ph idx="1"/>
          </p:nvPr>
        </p:nvGraphicFramePr>
        <p:xfrm>
          <a:off x="5554056" y="2722879"/>
          <a:ext cx="5195888" cy="2026920"/>
        </p:xfrm>
        <a:graphic>
          <a:graphicData uri="http://schemas.openxmlformats.org/drawingml/2006/table">
            <a:tbl>
              <a:tblPr firstRow="1" bandRow="1">
                <a:tableStyleId>{5C22544A-7EE6-4342-B048-85BDC9FD1C3A}</a:tableStyleId>
              </a:tblPr>
              <a:tblGrid>
                <a:gridCol w="2597944"/>
                <a:gridCol w="2597944"/>
              </a:tblGrid>
              <a:tr h="370840">
                <a:tc>
                  <a:txBody>
                    <a:bodyPr/>
                    <a:lstStyle/>
                    <a:p>
                      <a:r>
                        <a:rPr lang="zh-CN" altLang="en-US" dirty="0"/>
                        <a:t>可以用作</a:t>
                      </a:r>
                      <a:endParaRPr lang="zh-CN" altLang="en-US" dirty="0"/>
                    </a:p>
                  </a:txBody>
                  <a:tcPr/>
                </a:tc>
                <a:tc>
                  <a:txBody>
                    <a:bodyPr/>
                    <a:lstStyle/>
                    <a:p>
                      <a:r>
                        <a:rPr lang="zh-CN" altLang="en-US" dirty="0"/>
                        <a:t>不可用作</a:t>
                      </a:r>
                      <a:endParaRPr lang="zh-CN" altLang="en-US" dirty="0"/>
                    </a:p>
                  </a:txBody>
                  <a:tcPr/>
                </a:tc>
              </a:tr>
              <a:tr h="370840">
                <a:tc>
                  <a:txBody>
                    <a:bodyPr/>
                    <a:lstStyle/>
                    <a:p>
                      <a:r>
                        <a:rPr lang="zh-CN" altLang="en-US" sz="1200" dirty="0"/>
                        <a:t>类型检查和类型转换</a:t>
                      </a:r>
                      <a:endParaRPr lang="zh-CN" altLang="en-US" sz="1200" dirty="0"/>
                    </a:p>
                  </a:txBody>
                  <a:tcPr/>
                </a:tc>
                <a:tc>
                  <a:txBody>
                    <a:bodyPr/>
                    <a:lstStyle/>
                    <a:p>
                      <a:r>
                        <a:rPr lang="zh-CN" altLang="en-US" sz="1200" dirty="0"/>
                        <a:t>创建指定为类型参数的类的实例</a:t>
                      </a:r>
                      <a:endParaRPr lang="zh-CN" altLang="en-US" sz="1200" dirty="0"/>
                    </a:p>
                  </a:txBody>
                  <a:tcPr/>
                </a:tc>
              </a:tr>
              <a:tr h="370840">
                <a:tc>
                  <a:txBody>
                    <a:bodyPr/>
                    <a:lstStyle/>
                    <a:p>
                      <a:r>
                        <a:rPr lang="zh-CN" altLang="en-US" sz="1200" dirty="0"/>
                        <a:t>使用</a:t>
                      </a:r>
                      <a:r>
                        <a:rPr lang="en-US" altLang="zh-CN" sz="1200" dirty="0" err="1"/>
                        <a:t>Kotlin</a:t>
                      </a:r>
                      <a:r>
                        <a:rPr lang="zh-CN" altLang="en-US" sz="1200" dirty="0"/>
                        <a:t>的反射</a:t>
                      </a:r>
                      <a:r>
                        <a:rPr lang="en-US" altLang="zh-CN" sz="1200" dirty="0"/>
                        <a:t>API</a:t>
                      </a:r>
                      <a:endParaRPr lang="zh-CN" altLang="en-US" sz="1200" dirty="0"/>
                    </a:p>
                  </a:txBody>
                  <a:tcPr/>
                </a:tc>
                <a:tc>
                  <a:txBody>
                    <a:bodyPr/>
                    <a:lstStyle/>
                    <a:p>
                      <a:r>
                        <a:rPr lang="zh-CN" altLang="en-US" sz="1200" dirty="0"/>
                        <a:t>调用类型参数类的伴生对象方法</a:t>
                      </a:r>
                      <a:endParaRPr lang="zh-CN" altLang="en-US" sz="1200" dirty="0"/>
                    </a:p>
                  </a:txBody>
                  <a:tcPr/>
                </a:tc>
              </a:tr>
              <a:tr h="370840">
                <a:tc>
                  <a:txBody>
                    <a:bodyPr/>
                    <a:lstStyle/>
                    <a:p>
                      <a:r>
                        <a:rPr lang="zh-CN" altLang="en-US" sz="1200" dirty="0"/>
                        <a:t>获取相应的</a:t>
                      </a:r>
                      <a:r>
                        <a:rPr lang="en-US" altLang="zh-CN" sz="1200" dirty="0" err="1"/>
                        <a:t>java.lang.class</a:t>
                      </a:r>
                      <a:endParaRPr lang="zh-CN" altLang="en-US" sz="1200" dirty="0"/>
                    </a:p>
                  </a:txBody>
                  <a:tcPr/>
                </a:tc>
                <a:tc>
                  <a:txBody>
                    <a:bodyPr/>
                    <a:lstStyle/>
                    <a:p>
                      <a:r>
                        <a:rPr lang="zh-CN" altLang="en-US" sz="1200" dirty="0"/>
                        <a:t>调用带实化类型函数时使用非实化类型形参作为类型实参</a:t>
                      </a:r>
                      <a:endParaRPr lang="zh-CN" altLang="en-US" sz="1200" dirty="0"/>
                    </a:p>
                  </a:txBody>
                  <a:tcPr/>
                </a:tc>
              </a:tr>
              <a:tr h="370840">
                <a:tc>
                  <a:txBody>
                    <a:bodyPr/>
                    <a:lstStyle/>
                    <a:p>
                      <a:r>
                        <a:rPr lang="zh-CN" altLang="en-US" sz="1200" dirty="0"/>
                        <a:t>作为调用其他函数的类型实参</a:t>
                      </a:r>
                      <a:endParaRPr lang="zh-CN" altLang="en-US" sz="1200" dirty="0"/>
                    </a:p>
                  </a:txBody>
                  <a:tcPr/>
                </a:tc>
                <a:tc>
                  <a:txBody>
                    <a:bodyPr/>
                    <a:lstStyle/>
                    <a:p>
                      <a:r>
                        <a:rPr lang="zh-CN" altLang="en-US" sz="1200" dirty="0"/>
                        <a:t>把类、属性或者非内联函数的类型实参标记为</a:t>
                      </a:r>
                      <a:r>
                        <a:rPr lang="en-US" altLang="zh-CN" sz="1200" dirty="0"/>
                        <a:t>reified</a:t>
                      </a:r>
                      <a:endParaRPr lang="zh-CN" altLang="en-US" sz="1200" dirty="0"/>
                    </a:p>
                  </a:txBody>
                  <a:tcPr/>
                </a:tc>
              </a:tr>
            </a:tbl>
          </a:graphicData>
        </a:graphic>
      </p:graphicFrame>
      <p:sp>
        <p:nvSpPr>
          <p:cNvPr id="4" name="文本占位符 3"/>
          <p:cNvSpPr>
            <a:spLocks noGrp="1"/>
          </p:cNvSpPr>
          <p:nvPr>
            <p:ph type="body" sz="half" idx="2"/>
          </p:nvPr>
        </p:nvSpPr>
        <p:spPr/>
        <p:txBody>
          <a:bodyPr/>
          <a:lstStyle/>
          <a:p>
            <a:endParaRPr lang="zh-CN" altLang="en-US" dirty="0"/>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1800" dirty="0"/>
              <a:t>类、类型、子类型和子类</a:t>
            </a:r>
            <a:endParaRPr lang="zh-CN" altLang="en-US" sz="1800" dirty="0"/>
          </a:p>
        </p:txBody>
      </p:sp>
      <p:sp>
        <p:nvSpPr>
          <p:cNvPr id="4" name="文本占位符 3"/>
          <p:cNvSpPr>
            <a:spLocks noGrp="1"/>
          </p:cNvSpPr>
          <p:nvPr>
            <p:ph type="body" sz="half" idx="2"/>
          </p:nvPr>
        </p:nvSpPr>
        <p:spPr/>
        <p:txBody>
          <a:bodyPr/>
          <a:lstStyle/>
          <a:p>
            <a:r>
              <a:rPr lang="zh-CN" altLang="en-US" dirty="0"/>
              <a:t>接下来让我们来讨论上述几个名词的含义；</a:t>
            </a:r>
            <a:endParaRPr lang="zh-CN" altLang="en-US" dirty="0"/>
          </a:p>
        </p:txBody>
      </p:sp>
      <p:sp>
        <p:nvSpPr>
          <p:cNvPr id="5" name="文本框 4"/>
          <p:cNvSpPr txBox="1"/>
          <p:nvPr/>
        </p:nvSpPr>
        <p:spPr>
          <a:xfrm>
            <a:off x="5286895" y="1620982"/>
            <a:ext cx="5852160" cy="307777"/>
          </a:xfrm>
          <a:prstGeom prst="rect">
            <a:avLst/>
          </a:prstGeom>
          <a:noFill/>
        </p:spPr>
        <p:txBody>
          <a:bodyPr wrap="square" rtlCol="0">
            <a:spAutoFit/>
          </a:bodyPr>
          <a:lstStyle/>
          <a:p>
            <a:r>
              <a:rPr lang="zh-CN" altLang="en-US" sz="1400" dirty="0"/>
              <a:t>类：使用</a:t>
            </a:r>
            <a:r>
              <a:rPr lang="en-US" altLang="zh-CN" sz="1400" dirty="0"/>
              <a:t>class</a:t>
            </a:r>
            <a:r>
              <a:rPr lang="zh-CN" altLang="en-US" sz="1400" dirty="0"/>
              <a:t>声明的，用大括号包裹的所有。</a:t>
            </a:r>
            <a:endParaRPr lang="zh-CN" altLang="en-US" sz="1400" dirty="0"/>
          </a:p>
        </p:txBody>
      </p:sp>
      <p:sp>
        <p:nvSpPr>
          <p:cNvPr id="6" name="文本框 5"/>
          <p:cNvSpPr txBox="1"/>
          <p:nvPr/>
        </p:nvSpPr>
        <p:spPr>
          <a:xfrm>
            <a:off x="5286895" y="2398566"/>
            <a:ext cx="5744095" cy="523220"/>
          </a:xfrm>
          <a:prstGeom prst="rect">
            <a:avLst/>
          </a:prstGeom>
          <a:noFill/>
        </p:spPr>
        <p:txBody>
          <a:bodyPr wrap="square" rtlCol="0">
            <a:spAutoFit/>
          </a:bodyPr>
          <a:lstStyle/>
          <a:p>
            <a:r>
              <a:rPr lang="zh-CN" altLang="en-US" sz="1400" dirty="0"/>
              <a:t>类型：类的名称可以用作类型，</a:t>
            </a:r>
            <a:r>
              <a:rPr lang="en-US" altLang="zh-CN" sz="1400" dirty="0" err="1"/>
              <a:t>Kotlin</a:t>
            </a:r>
            <a:r>
              <a:rPr lang="zh-CN" altLang="en-US" sz="1400" dirty="0"/>
              <a:t>中一个类可以作为两个类型，一个可空，一个不可空。</a:t>
            </a:r>
            <a:endParaRPr lang="zh-CN" altLang="en-US" sz="1400" dirty="0"/>
          </a:p>
        </p:txBody>
      </p:sp>
      <p:sp>
        <p:nvSpPr>
          <p:cNvPr id="7" name="文本框 6"/>
          <p:cNvSpPr txBox="1"/>
          <p:nvPr/>
        </p:nvSpPr>
        <p:spPr>
          <a:xfrm>
            <a:off x="5286895" y="3391593"/>
            <a:ext cx="5519651" cy="523220"/>
          </a:xfrm>
          <a:prstGeom prst="rect">
            <a:avLst/>
          </a:prstGeom>
          <a:noFill/>
        </p:spPr>
        <p:txBody>
          <a:bodyPr wrap="square" rtlCol="0">
            <a:spAutoFit/>
          </a:bodyPr>
          <a:lstStyle/>
          <a:p>
            <a:r>
              <a:rPr lang="zh-CN" altLang="en-US" sz="1400" dirty="0"/>
              <a:t>子类型：任何时候需要的是</a:t>
            </a:r>
            <a:r>
              <a:rPr lang="en-US" altLang="zh-CN" sz="1400" dirty="0"/>
              <a:t>A</a:t>
            </a:r>
            <a:r>
              <a:rPr lang="zh-CN" altLang="en-US" sz="1400" dirty="0"/>
              <a:t>的值，你都能使用类型</a:t>
            </a:r>
            <a:r>
              <a:rPr lang="en-US" altLang="zh-CN" sz="1400" dirty="0"/>
              <a:t>B</a:t>
            </a:r>
            <a:r>
              <a:rPr lang="zh-CN" altLang="en-US" sz="1400" dirty="0"/>
              <a:t>的值去代替，那就称类型</a:t>
            </a:r>
            <a:r>
              <a:rPr lang="en-US" altLang="zh-CN" sz="1400" dirty="0"/>
              <a:t>B</a:t>
            </a:r>
            <a:r>
              <a:rPr lang="zh-CN" altLang="en-US" sz="1400" dirty="0"/>
              <a:t>是类型</a:t>
            </a:r>
            <a:r>
              <a:rPr lang="en-US" altLang="zh-CN" sz="1400" dirty="0"/>
              <a:t>A</a:t>
            </a:r>
            <a:r>
              <a:rPr lang="zh-CN" altLang="en-US" sz="1400" dirty="0"/>
              <a:t>的子类型；</a:t>
            </a:r>
            <a:endParaRPr lang="zh-CN" altLang="en-US" sz="1400" dirty="0"/>
          </a:p>
        </p:txBody>
      </p:sp>
      <p:sp>
        <p:nvSpPr>
          <p:cNvPr id="8" name="文本框 7"/>
          <p:cNvSpPr txBox="1"/>
          <p:nvPr/>
        </p:nvSpPr>
        <p:spPr>
          <a:xfrm>
            <a:off x="5286895" y="4522703"/>
            <a:ext cx="5220393" cy="307777"/>
          </a:xfrm>
          <a:prstGeom prst="rect">
            <a:avLst/>
          </a:prstGeom>
          <a:noFill/>
        </p:spPr>
        <p:txBody>
          <a:bodyPr wrap="square" rtlCol="0">
            <a:spAutoFit/>
          </a:bodyPr>
          <a:lstStyle/>
          <a:p>
            <a:r>
              <a:rPr lang="zh-CN" altLang="en-US" sz="1400" dirty="0"/>
              <a:t>子类：描述一种继承关系，是相对于父类的一种称呼；</a:t>
            </a:r>
            <a:endParaRPr lang="zh-CN" altLang="en-US" sz="1400" dirty="0"/>
          </a:p>
        </p:txBody>
      </p:sp>
      <p:sp>
        <p:nvSpPr>
          <p:cNvPr id="9" name="文本框 8"/>
          <p:cNvSpPr txBox="1"/>
          <p:nvPr/>
        </p:nvSpPr>
        <p:spPr>
          <a:xfrm>
            <a:off x="5286895" y="5438370"/>
            <a:ext cx="5386648" cy="738664"/>
          </a:xfrm>
          <a:prstGeom prst="rect">
            <a:avLst/>
          </a:prstGeom>
          <a:noFill/>
        </p:spPr>
        <p:txBody>
          <a:bodyPr wrap="square" rtlCol="0">
            <a:spAutoFit/>
          </a:bodyPr>
          <a:lstStyle/>
          <a:p>
            <a:r>
              <a:rPr lang="zh-CN" altLang="en-US" sz="1400" dirty="0"/>
              <a:t>子类型和子类十分相似，但是却是不同的；比如</a:t>
            </a:r>
            <a:r>
              <a:rPr lang="en-US" altLang="zh-CN" sz="1400" dirty="0" err="1"/>
              <a:t>Int</a:t>
            </a:r>
            <a:r>
              <a:rPr lang="zh-CN" altLang="en-US" sz="1400" dirty="0"/>
              <a:t>是</a:t>
            </a:r>
            <a:r>
              <a:rPr lang="en-US" altLang="zh-CN" sz="1400" dirty="0" err="1"/>
              <a:t>Int</a:t>
            </a:r>
            <a:r>
              <a:rPr lang="en-US" altLang="zh-CN" sz="1400" dirty="0"/>
              <a:t>?</a:t>
            </a:r>
            <a:r>
              <a:rPr lang="zh-CN" altLang="en-US" sz="1400" dirty="0"/>
              <a:t>的子类型，但是反过来</a:t>
            </a:r>
            <a:r>
              <a:rPr lang="en-US" altLang="zh-CN" sz="1400" dirty="0" err="1"/>
              <a:t>Int</a:t>
            </a:r>
            <a:r>
              <a:rPr lang="en-US" altLang="zh-CN" sz="1400" dirty="0"/>
              <a:t>?</a:t>
            </a:r>
            <a:r>
              <a:rPr lang="zh-CN" altLang="en-US" sz="1400" dirty="0"/>
              <a:t>不是</a:t>
            </a:r>
            <a:r>
              <a:rPr lang="en-US" altLang="zh-CN" sz="1400" dirty="0" err="1"/>
              <a:t>Int</a:t>
            </a:r>
            <a:r>
              <a:rPr lang="zh-CN" altLang="en-US" sz="1400" dirty="0"/>
              <a:t>的子类型；总之子类型描述的是一种平行的关系，而子类描述的是一种层级关系；</a:t>
            </a:r>
            <a:endParaRPr lang="zh-CN" altLang="en-US" sz="1400" dirty="0"/>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协变</a:t>
            </a:r>
            <a:endParaRPr lang="zh-CN" altLang="en-US" dirty="0"/>
          </a:p>
        </p:txBody>
      </p:sp>
      <p:pic>
        <p:nvPicPr>
          <p:cNvPr id="5" name="内容占位符 4"/>
          <p:cNvPicPr>
            <a:picLocks noGrp="1" noChangeAspect="1"/>
          </p:cNvPicPr>
          <p:nvPr>
            <p:ph idx="1"/>
          </p:nvPr>
        </p:nvPicPr>
        <p:blipFill rotWithShape="1">
          <a:blip r:embed="rId1">
            <a:extLst>
              <a:ext uri="{28A0092B-C50C-407E-A947-70E740481C1C}">
                <a14:useLocalDpi xmlns:a14="http://schemas.microsoft.com/office/drawing/2010/main" val="0"/>
              </a:ext>
            </a:extLst>
          </a:blip>
          <a:srcRect l="7406" t="7788" r="7464" b="8758"/>
          <a:stretch>
            <a:fillRect/>
          </a:stretch>
        </p:blipFill>
        <p:spPr>
          <a:xfrm>
            <a:off x="5353396" y="482138"/>
            <a:ext cx="3948546" cy="3815542"/>
          </a:xfrm>
        </p:spPr>
      </p:pic>
      <p:sp>
        <p:nvSpPr>
          <p:cNvPr id="4" name="文本占位符 3"/>
          <p:cNvSpPr>
            <a:spLocks noGrp="1"/>
          </p:cNvSpPr>
          <p:nvPr>
            <p:ph type="body" sz="half" idx="2"/>
          </p:nvPr>
        </p:nvSpPr>
        <p:spPr/>
        <p:txBody>
          <a:bodyPr/>
          <a:lstStyle/>
          <a:p>
            <a:r>
              <a:rPr lang="zh-CN" altLang="en-US" dirty="0"/>
              <a:t>协变保留了子类型化关系，使代码的复用成为可能。</a:t>
            </a:r>
            <a:endParaRPr lang="zh-CN" altLang="en-US" dirty="0"/>
          </a:p>
        </p:txBody>
      </p:sp>
      <p:sp>
        <p:nvSpPr>
          <p:cNvPr id="6" name="文本框 5"/>
          <p:cNvSpPr txBox="1"/>
          <p:nvPr/>
        </p:nvSpPr>
        <p:spPr>
          <a:xfrm>
            <a:off x="10041775" y="2585258"/>
            <a:ext cx="1837112" cy="1169551"/>
          </a:xfrm>
          <a:prstGeom prst="rect">
            <a:avLst/>
          </a:prstGeom>
          <a:noFill/>
        </p:spPr>
        <p:txBody>
          <a:bodyPr wrap="square" rtlCol="0">
            <a:spAutoFit/>
          </a:bodyPr>
          <a:lstStyle/>
          <a:p>
            <a:r>
              <a:rPr lang="zh-CN" altLang="en-US" sz="1400" dirty="0"/>
              <a:t>在最后一个函数的执行过程中，将会报错，因为函数的参数类型不同，通过协变就可以复用</a:t>
            </a:r>
            <a:r>
              <a:rPr lang="en-US" altLang="zh-CN" sz="1400" dirty="0" err="1"/>
              <a:t>feedAll</a:t>
            </a:r>
            <a:r>
              <a:rPr lang="zh-CN" altLang="en-US" sz="1400" dirty="0"/>
              <a:t>函数。</a:t>
            </a:r>
            <a:endParaRPr lang="zh-CN" altLang="en-US" sz="1400" dirty="0"/>
          </a:p>
        </p:txBody>
      </p:sp>
      <p:pic>
        <p:nvPicPr>
          <p:cNvPr id="7" name="图片 6"/>
          <p:cNvPicPr>
            <a:picLocks noChangeAspect="1"/>
          </p:cNvPicPr>
          <p:nvPr/>
        </p:nvPicPr>
        <p:blipFill rotWithShape="1">
          <a:blip r:embed="rId2">
            <a:extLst>
              <a:ext uri="{28A0092B-C50C-407E-A947-70E740481C1C}">
                <a14:useLocalDpi xmlns:a14="http://schemas.microsoft.com/office/drawing/2010/main" val="0"/>
              </a:ext>
            </a:extLst>
          </a:blip>
          <a:srcRect l="12345" t="17456" r="12273" b="18330"/>
          <a:stretch>
            <a:fillRect/>
          </a:stretch>
        </p:blipFill>
        <p:spPr>
          <a:xfrm>
            <a:off x="5852159" y="4577079"/>
            <a:ext cx="2951019" cy="1828800"/>
          </a:xfrm>
          <a:prstGeom prst="rect">
            <a:avLst/>
          </a:prstGeom>
        </p:spPr>
      </p:pic>
      <p:sp>
        <p:nvSpPr>
          <p:cNvPr id="8" name="文本框 7"/>
          <p:cNvSpPr txBox="1"/>
          <p:nvPr/>
        </p:nvSpPr>
        <p:spPr>
          <a:xfrm>
            <a:off x="9102436" y="4871258"/>
            <a:ext cx="2776451" cy="738664"/>
          </a:xfrm>
          <a:prstGeom prst="rect">
            <a:avLst/>
          </a:prstGeom>
          <a:noFill/>
        </p:spPr>
        <p:txBody>
          <a:bodyPr wrap="square" rtlCol="0">
            <a:spAutoFit/>
          </a:bodyPr>
          <a:lstStyle/>
          <a:p>
            <a:r>
              <a:rPr lang="en-US" altLang="zh-CN" sz="1400" dirty="0"/>
              <a:t>out</a:t>
            </a:r>
            <a:r>
              <a:rPr lang="zh-CN" altLang="en-US" sz="1400" dirty="0"/>
              <a:t>有两层含义：</a:t>
            </a:r>
            <a:endParaRPr lang="en-US" altLang="zh-CN" sz="1400" dirty="0"/>
          </a:p>
          <a:p>
            <a:pPr marL="342900" indent="-342900">
              <a:buAutoNum type="arabicPeriod"/>
            </a:pPr>
            <a:r>
              <a:rPr lang="zh-CN" altLang="en-US" sz="1400" dirty="0"/>
              <a:t>子类型化会被保留</a:t>
            </a:r>
            <a:endParaRPr lang="en-US" altLang="zh-CN" sz="1400" dirty="0"/>
          </a:p>
          <a:p>
            <a:pPr marL="342900" indent="-342900">
              <a:buAutoNum type="arabicPeriod"/>
            </a:pPr>
            <a:r>
              <a:rPr lang="en-US" altLang="zh-CN" sz="1400" dirty="0"/>
              <a:t>T</a:t>
            </a:r>
            <a:r>
              <a:rPr lang="zh-CN" altLang="en-US" sz="1400" dirty="0"/>
              <a:t>只能用在</a:t>
            </a:r>
            <a:r>
              <a:rPr lang="en-US" altLang="zh-CN" sz="1400" dirty="0"/>
              <a:t>out</a:t>
            </a:r>
            <a:r>
              <a:rPr lang="zh-CN" altLang="en-US" sz="1400" dirty="0"/>
              <a:t>位置</a:t>
            </a:r>
            <a:endParaRPr lang="zh-CN" altLang="en-US" sz="1400" dirty="0"/>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逆变</a:t>
            </a:r>
            <a:endParaRPr lang="zh-CN" altLang="en-US" dirty="0"/>
          </a:p>
        </p:txBody>
      </p:sp>
      <p:pic>
        <p:nvPicPr>
          <p:cNvPr id="5" name="内容占位符 4"/>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5057414" y="1583315"/>
            <a:ext cx="4476750" cy="3552825"/>
          </a:xfrm>
        </p:spPr>
      </p:pic>
      <p:sp>
        <p:nvSpPr>
          <p:cNvPr id="4" name="文本占位符 3"/>
          <p:cNvSpPr>
            <a:spLocks noGrp="1"/>
          </p:cNvSpPr>
          <p:nvPr>
            <p:ph type="body" sz="half" idx="2"/>
          </p:nvPr>
        </p:nvSpPr>
        <p:spPr/>
        <p:txBody>
          <a:bodyPr/>
          <a:lstStyle/>
          <a:p>
            <a:r>
              <a:rPr lang="zh-CN" altLang="en-US" dirty="0"/>
              <a:t>反转子类型化关系；</a:t>
            </a:r>
            <a:endParaRPr lang="en-US" altLang="zh-CN" dirty="0"/>
          </a:p>
          <a:p>
            <a:r>
              <a:rPr lang="zh-CN" altLang="en-US" dirty="0"/>
              <a:t>使用超类型的代码；</a:t>
            </a:r>
            <a:endParaRPr lang="zh-CN" altLang="en-US" dirty="0"/>
          </a:p>
        </p:txBody>
      </p:sp>
      <p:sp>
        <p:nvSpPr>
          <p:cNvPr id="6" name="文本框 5"/>
          <p:cNvSpPr txBox="1"/>
          <p:nvPr/>
        </p:nvSpPr>
        <p:spPr>
          <a:xfrm>
            <a:off x="9659388" y="2044930"/>
            <a:ext cx="2169622" cy="1384995"/>
          </a:xfrm>
          <a:prstGeom prst="rect">
            <a:avLst/>
          </a:prstGeom>
          <a:noFill/>
        </p:spPr>
        <p:txBody>
          <a:bodyPr wrap="square" rtlCol="0">
            <a:spAutoFit/>
          </a:bodyPr>
          <a:lstStyle/>
          <a:p>
            <a:r>
              <a:rPr lang="en-US" altLang="zh-CN" sz="1400" dirty="0" err="1"/>
              <a:t>sortedWith</a:t>
            </a:r>
            <a:r>
              <a:rPr lang="zh-CN" altLang="en-US" sz="1400" dirty="0"/>
              <a:t>函数期待的是</a:t>
            </a:r>
            <a:r>
              <a:rPr lang="en-US" altLang="zh-CN" sz="1400" dirty="0"/>
              <a:t>Comparator&lt;String&gt;</a:t>
            </a:r>
            <a:r>
              <a:rPr lang="zh-CN" altLang="en-US" sz="1400" dirty="0"/>
              <a:t>，但是传入一个</a:t>
            </a:r>
            <a:r>
              <a:rPr lang="en-US" altLang="zh-CN" sz="1400" dirty="0"/>
              <a:t>Comparator&lt;Any&gt;</a:t>
            </a:r>
            <a:r>
              <a:rPr lang="zh-CN" altLang="en-US" sz="1400" dirty="0"/>
              <a:t>同样是安全的，因为使用了</a:t>
            </a:r>
            <a:endParaRPr lang="en-US" altLang="zh-CN" sz="1400" dirty="0"/>
          </a:p>
          <a:p>
            <a:r>
              <a:rPr lang="en-US" altLang="zh-CN" sz="1400" dirty="0"/>
              <a:t>&lt;in T&gt;</a:t>
            </a:r>
            <a:r>
              <a:rPr lang="zh-CN" altLang="en-US" sz="1400" dirty="0"/>
              <a:t>。</a:t>
            </a:r>
            <a:endParaRPr lang="zh-CN" altLang="en-US" sz="1400" dirty="0"/>
          </a:p>
        </p:txBody>
      </p:sp>
      <p:sp>
        <p:nvSpPr>
          <p:cNvPr id="7" name="文本框 6"/>
          <p:cNvSpPr txBox="1"/>
          <p:nvPr/>
        </p:nvSpPr>
        <p:spPr>
          <a:xfrm>
            <a:off x="5057414" y="5494713"/>
            <a:ext cx="6771596" cy="523220"/>
          </a:xfrm>
          <a:prstGeom prst="rect">
            <a:avLst/>
          </a:prstGeom>
          <a:noFill/>
        </p:spPr>
        <p:txBody>
          <a:bodyPr wrap="square" rtlCol="0">
            <a:spAutoFit/>
          </a:bodyPr>
          <a:lstStyle/>
          <a:p>
            <a:r>
              <a:rPr lang="zh-CN" altLang="en-US" sz="1400" dirty="0"/>
              <a:t>如果</a:t>
            </a:r>
            <a:r>
              <a:rPr lang="en-US" altLang="zh-CN" sz="1400" dirty="0"/>
              <a:t>B</a:t>
            </a:r>
            <a:r>
              <a:rPr lang="zh-CN" altLang="en-US" sz="1400" dirty="0"/>
              <a:t>是</a:t>
            </a:r>
            <a:r>
              <a:rPr lang="en-US" altLang="zh-CN" sz="1400" dirty="0"/>
              <a:t>A</a:t>
            </a:r>
            <a:r>
              <a:rPr lang="zh-CN" altLang="en-US" sz="1400" dirty="0"/>
              <a:t>的子类型，那么</a:t>
            </a:r>
            <a:r>
              <a:rPr lang="en-US" altLang="zh-CN" sz="1400" dirty="0"/>
              <a:t>Consumer&lt;A&gt;</a:t>
            </a:r>
            <a:r>
              <a:rPr lang="zh-CN" altLang="en-US" sz="1400" dirty="0"/>
              <a:t>就是</a:t>
            </a:r>
            <a:r>
              <a:rPr lang="en-US" altLang="zh-CN" sz="1400" dirty="0"/>
              <a:t>Consumer&lt;B&gt;</a:t>
            </a:r>
            <a:r>
              <a:rPr lang="zh-CN" altLang="en-US" sz="1400" dirty="0"/>
              <a:t>的子类型。这是逆变的意义；</a:t>
            </a:r>
            <a:endParaRPr lang="zh-CN" altLang="en-US" sz="1400" dirty="0"/>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星号投影</a:t>
            </a:r>
            <a:endParaRPr lang="zh-CN" altLang="en-US" dirty="0"/>
          </a:p>
        </p:txBody>
      </p:sp>
      <p:sp>
        <p:nvSpPr>
          <p:cNvPr id="3" name="内容占位符 2"/>
          <p:cNvSpPr>
            <a:spLocks noGrp="1"/>
          </p:cNvSpPr>
          <p:nvPr>
            <p:ph idx="1"/>
          </p:nvPr>
        </p:nvSpPr>
        <p:spPr>
          <a:xfrm>
            <a:off x="5020887" y="1230283"/>
            <a:ext cx="6625243" cy="5137265"/>
          </a:xfrm>
        </p:spPr>
        <p:txBody>
          <a:bodyPr>
            <a:normAutofit fontScale="70000" lnSpcReduction="20000"/>
          </a:bodyPr>
          <a:lstStyle/>
          <a:p>
            <a:pPr marL="0" indent="0">
              <a:buNone/>
            </a:pPr>
            <a:r>
              <a:rPr lang="en-US" altLang="zh-CN" dirty="0"/>
              <a:t>1</a:t>
            </a:r>
            <a:r>
              <a:rPr lang="zh-CN" altLang="en-US" dirty="0"/>
              <a:t>、</a:t>
            </a:r>
            <a:r>
              <a:rPr lang="zh-CN" altLang="en-US" b="1" dirty="0"/>
              <a:t>星投影的定义</a:t>
            </a:r>
            <a:endParaRPr lang="zh-CN" altLang="en-US" b="1" dirty="0"/>
          </a:p>
          <a:p>
            <a:pPr marL="0" indent="0">
              <a:buNone/>
            </a:pPr>
            <a:endParaRPr lang="zh-CN" altLang="en-US" dirty="0"/>
          </a:p>
          <a:p>
            <a:pPr marL="0" indent="0">
              <a:buNone/>
            </a:pPr>
            <a:r>
              <a:rPr lang="zh-CN" altLang="en-US" dirty="0"/>
              <a:t>星投影是一种特殊的星号投影，它一般用来表示不知道关于泛型实参的任何信息，换句话说就是它表示一种特定的类型，但是只是这个类型不知道或者不能被确定而已。</a:t>
            </a:r>
            <a:endParaRPr lang="zh-CN" altLang="en-US" dirty="0"/>
          </a:p>
          <a:p>
            <a:pPr marL="0" indent="0">
              <a:buNone/>
            </a:pPr>
            <a:r>
              <a:rPr lang="en-US" altLang="zh-CN" dirty="0"/>
              <a:t>2</a:t>
            </a:r>
            <a:r>
              <a:rPr lang="zh-CN" altLang="en-US" dirty="0"/>
              <a:t>、</a:t>
            </a:r>
            <a:r>
              <a:rPr lang="en-US" altLang="zh-CN" b="1" dirty="0" err="1"/>
              <a:t>MutableList</a:t>
            </a:r>
            <a:r>
              <a:rPr lang="en-US" altLang="zh-CN" b="1" dirty="0"/>
              <a:t>&lt;*&gt;</a:t>
            </a:r>
            <a:r>
              <a:rPr lang="zh-CN" altLang="en-US" b="1" dirty="0"/>
              <a:t>和</a:t>
            </a:r>
            <a:r>
              <a:rPr lang="en-US" altLang="zh-CN" b="1" dirty="0" err="1"/>
              <a:t>MutableList</a:t>
            </a:r>
            <a:r>
              <a:rPr lang="en-US" altLang="zh-CN" b="1" dirty="0"/>
              <a:t>&lt;Any?&gt;</a:t>
            </a:r>
            <a:r>
              <a:rPr lang="zh-CN" altLang="en-US" b="1" dirty="0"/>
              <a:t>区别</a:t>
            </a:r>
            <a:endParaRPr lang="zh-CN" altLang="en-US" b="1" dirty="0"/>
          </a:p>
          <a:p>
            <a:pPr marL="0" indent="0">
              <a:buNone/>
            </a:pPr>
            <a:endParaRPr lang="zh-CN" altLang="en-US" dirty="0"/>
          </a:p>
          <a:p>
            <a:pPr marL="0" indent="0">
              <a:buNone/>
            </a:pPr>
            <a:r>
              <a:rPr lang="zh-CN" altLang="en-US" dirty="0"/>
              <a:t>首先我们需要注意和明确的一点就是</a:t>
            </a:r>
            <a:r>
              <a:rPr lang="en-US" altLang="zh-CN" dirty="0" err="1"/>
              <a:t>MutableList</a:t>
            </a:r>
            <a:r>
              <a:rPr lang="en-US" altLang="zh-CN" dirty="0"/>
              <a:t>&lt;*&gt;</a:t>
            </a:r>
            <a:r>
              <a:rPr lang="zh-CN" altLang="en-US" dirty="0"/>
              <a:t>和</a:t>
            </a:r>
            <a:r>
              <a:rPr lang="en-US" altLang="zh-CN" dirty="0" err="1"/>
              <a:t>MutableList</a:t>
            </a:r>
            <a:r>
              <a:rPr lang="en-US" altLang="zh-CN" dirty="0"/>
              <a:t>&lt;Any?&gt;</a:t>
            </a:r>
            <a:r>
              <a:rPr lang="zh-CN" altLang="en-US" dirty="0"/>
              <a:t>是不一样的，</a:t>
            </a:r>
            <a:r>
              <a:rPr lang="en-US" altLang="zh-CN" dirty="0" err="1"/>
              <a:t>MutableList</a:t>
            </a:r>
            <a:r>
              <a:rPr lang="en-US" altLang="zh-CN" dirty="0"/>
              <a:t>&lt;*&gt;</a:t>
            </a:r>
            <a:r>
              <a:rPr lang="zh-CN" altLang="en-US" dirty="0"/>
              <a:t>表示包含某种特定类型的集合；而</a:t>
            </a:r>
            <a:r>
              <a:rPr lang="en-US" altLang="zh-CN" dirty="0" err="1"/>
              <a:t>MutableList</a:t>
            </a:r>
            <a:r>
              <a:rPr lang="en-US" altLang="zh-CN" dirty="0"/>
              <a:t>&lt;Any?&gt;</a:t>
            </a:r>
            <a:r>
              <a:rPr lang="zh-CN" altLang="en-US" dirty="0"/>
              <a:t>则是包含任意类型的集合。特定类型集合只不过不太确定是哪种类型，任意类型表示包含了多种类型，区别在于特定集合类型一旦确定类型，该集合只能包含一种类型；而任意类型就可以包含多种类型了。</a:t>
            </a:r>
            <a:endParaRPr lang="zh-CN" altLang="en-US" dirty="0"/>
          </a:p>
          <a:p>
            <a:pPr marL="0" indent="0">
              <a:buNone/>
            </a:pPr>
            <a:r>
              <a:rPr lang="en-US" altLang="zh-CN" dirty="0"/>
              <a:t>3</a:t>
            </a:r>
            <a:r>
              <a:rPr lang="zh-CN" altLang="en-US" dirty="0"/>
              <a:t>、</a:t>
            </a:r>
            <a:r>
              <a:rPr lang="en-US" altLang="zh-CN" b="1" dirty="0" err="1"/>
              <a:t>MutableList</a:t>
            </a:r>
            <a:r>
              <a:rPr lang="en-US" altLang="zh-CN" b="1" dirty="0"/>
              <a:t>&lt;*&gt;</a:t>
            </a:r>
            <a:r>
              <a:rPr lang="zh-CN" altLang="en-US" b="1" dirty="0"/>
              <a:t>实际上一个</a:t>
            </a:r>
            <a:r>
              <a:rPr lang="en-US" altLang="zh-CN" b="1" dirty="0"/>
              <a:t>out</a:t>
            </a:r>
            <a:r>
              <a:rPr lang="zh-CN" altLang="en-US" b="1" dirty="0"/>
              <a:t>协变投影</a:t>
            </a:r>
            <a:endParaRPr lang="zh-CN" altLang="en-US" b="1" dirty="0"/>
          </a:p>
          <a:p>
            <a:pPr marL="0" indent="0">
              <a:buNone/>
            </a:pPr>
            <a:endParaRPr lang="zh-CN" altLang="en-US" dirty="0"/>
          </a:p>
          <a:p>
            <a:pPr marL="0" indent="0">
              <a:buNone/>
            </a:pPr>
            <a:r>
              <a:rPr lang="en-US" altLang="zh-CN" dirty="0" err="1"/>
              <a:t>MutableList</a:t>
            </a:r>
            <a:r>
              <a:rPr lang="en-US" altLang="zh-CN" dirty="0"/>
              <a:t>&lt;*&gt;</a:t>
            </a:r>
            <a:r>
              <a:rPr lang="zh-CN" altLang="en-US" dirty="0"/>
              <a:t>实际上是投影成</a:t>
            </a:r>
            <a:r>
              <a:rPr lang="en-US" altLang="zh-CN" dirty="0" err="1"/>
              <a:t>MutableList</a:t>
            </a:r>
            <a:r>
              <a:rPr lang="en-US" altLang="zh-CN" dirty="0"/>
              <a:t>&lt;out Any?&gt;</a:t>
            </a:r>
            <a:r>
              <a:rPr lang="zh-CN" altLang="en-US" dirty="0"/>
              <a:t>类型</a:t>
            </a:r>
            <a:endParaRPr lang="zh-CN" altLang="en-US" dirty="0"/>
          </a:p>
          <a:p>
            <a:pPr marL="0" indent="0">
              <a:buNone/>
            </a:pPr>
            <a:endParaRPr lang="zh-CN" altLang="en-US" dirty="0"/>
          </a:p>
          <a:p>
            <a:pPr marL="0" indent="0">
              <a:buNone/>
            </a:pPr>
            <a:r>
              <a:rPr lang="zh-CN" altLang="en-US" dirty="0"/>
              <a:t>首先，我们来分析下为什么会这样投影，我们知道</a:t>
            </a:r>
            <a:r>
              <a:rPr lang="en-US" altLang="zh-CN" dirty="0" err="1"/>
              <a:t>MutableList</a:t>
            </a:r>
            <a:r>
              <a:rPr lang="en-US" altLang="zh-CN" dirty="0"/>
              <a:t>&lt;*&gt;</a:t>
            </a:r>
            <a:r>
              <a:rPr lang="zh-CN" altLang="en-US" dirty="0"/>
              <a:t>只包含某种特定类型的集合，可能是</a:t>
            </a:r>
            <a:r>
              <a:rPr lang="en-US" altLang="zh-CN" dirty="0"/>
              <a:t>String</a:t>
            </a:r>
            <a:r>
              <a:rPr lang="zh-CN" altLang="en-US" dirty="0"/>
              <a:t>、</a:t>
            </a:r>
            <a:r>
              <a:rPr lang="en-US" altLang="zh-CN" dirty="0" err="1"/>
              <a:t>Int</a:t>
            </a:r>
            <a:r>
              <a:rPr lang="zh-CN" altLang="en-US" dirty="0"/>
              <a:t>或者其他类型中的一种，可想而知对于该集合操作需要禁止写操作，不能往该集合中写入数据，因为无法确定该集合的特定类型，写操作很可能引入一个不匹配类型到集合中，这是一件很危险的事。但是反过来想下，如果该集合存在只读操作，读出数据元素类型虽然不知道，但是始终是安全的。只存在读操作那么说明是协变，协变就会存在保留子类型化关系，也就是读出数据元素类型是不确定类型子类型，那么可想而知它只替换</a:t>
            </a:r>
            <a:r>
              <a:rPr lang="en-US" altLang="zh-CN" dirty="0"/>
              <a:t>Any?</a:t>
            </a:r>
            <a:r>
              <a:rPr lang="zh-CN" altLang="en-US" dirty="0"/>
              <a:t>类型的超类型，因为</a:t>
            </a:r>
            <a:r>
              <a:rPr lang="en-US" altLang="zh-CN" dirty="0"/>
              <a:t>Any?</a:t>
            </a:r>
            <a:r>
              <a:rPr lang="zh-CN" altLang="en-US" dirty="0"/>
              <a:t>是所有类型的超类型，那么保留型化关系，所以</a:t>
            </a:r>
            <a:r>
              <a:rPr lang="en-US" altLang="zh-CN" dirty="0" err="1"/>
              <a:t>MutableList</a:t>
            </a:r>
            <a:r>
              <a:rPr lang="en-US" altLang="zh-CN" dirty="0"/>
              <a:t>&lt;*&gt;</a:t>
            </a:r>
            <a:r>
              <a:rPr lang="zh-CN" altLang="en-US" dirty="0"/>
              <a:t>实际上就是</a:t>
            </a:r>
            <a:r>
              <a:rPr lang="en-US" altLang="zh-CN" dirty="0" err="1"/>
              <a:t>MutableList</a:t>
            </a:r>
            <a:r>
              <a:rPr lang="en-US" altLang="zh-CN" dirty="0"/>
              <a:t>&lt;out Any?&gt;</a:t>
            </a:r>
            <a:r>
              <a:rPr lang="zh-CN" altLang="en-US" dirty="0"/>
              <a:t>的子类型了。</a:t>
            </a:r>
            <a:endParaRPr lang="zh-CN" altLang="en-US" dirty="0"/>
          </a:p>
        </p:txBody>
      </p:sp>
      <p:sp>
        <p:nvSpPr>
          <p:cNvPr id="4" name="文本占位符 3"/>
          <p:cNvSpPr>
            <a:spLocks noGrp="1"/>
          </p:cNvSpPr>
          <p:nvPr>
            <p:ph type="body" sz="half" idx="2"/>
          </p:nvPr>
        </p:nvSpPr>
        <p:spPr/>
        <p:txBody>
          <a:bodyPr/>
          <a:lstStyle/>
          <a:p>
            <a:r>
              <a:rPr lang="zh-CN" altLang="en-US" dirty="0"/>
              <a:t>使用 * 代替类型参数</a:t>
            </a:r>
            <a:endParaRPr lang="zh-CN" alt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JavaBean</a:t>
            </a:r>
            <a:endParaRPr lang="zh-CN" altLang="en-US" dirty="0"/>
          </a:p>
        </p:txBody>
      </p:sp>
      <p:pic>
        <p:nvPicPr>
          <p:cNvPr id="5" name="内容占位符 4"/>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5626731" y="4405543"/>
            <a:ext cx="3838575" cy="1962150"/>
          </a:xfrm>
        </p:spPr>
      </p:pic>
      <p:sp>
        <p:nvSpPr>
          <p:cNvPr id="4" name="文本占位符 3"/>
          <p:cNvSpPr>
            <a:spLocks noGrp="1"/>
          </p:cNvSpPr>
          <p:nvPr>
            <p:ph type="body" sz="half" idx="2"/>
          </p:nvPr>
        </p:nvSpPr>
        <p:spPr/>
        <p:txBody>
          <a:bodyPr/>
          <a:lstStyle/>
          <a:p>
            <a:r>
              <a:rPr lang="zh-CN" altLang="en-US" dirty="0"/>
              <a:t>右侧是</a:t>
            </a:r>
            <a:r>
              <a:rPr lang="en-US" altLang="zh-CN" dirty="0"/>
              <a:t>Java</a:t>
            </a:r>
            <a:r>
              <a:rPr lang="zh-CN" altLang="en-US" dirty="0"/>
              <a:t>和</a:t>
            </a:r>
            <a:r>
              <a:rPr lang="en-US" altLang="zh-CN" dirty="0" err="1"/>
              <a:t>kotlin</a:t>
            </a:r>
            <a:r>
              <a:rPr lang="zh-CN" altLang="en-US" dirty="0"/>
              <a:t>分别创建一个简单的</a:t>
            </a:r>
            <a:r>
              <a:rPr lang="en-US" altLang="zh-CN" dirty="0"/>
              <a:t>JavaBean</a:t>
            </a:r>
            <a:r>
              <a:rPr lang="zh-CN" altLang="en-US" dirty="0"/>
              <a:t>的代码，可以看到</a:t>
            </a:r>
            <a:r>
              <a:rPr lang="en-US" altLang="zh-CN" dirty="0" err="1"/>
              <a:t>Kotlin</a:t>
            </a:r>
            <a:r>
              <a:rPr lang="zh-CN" altLang="en-US" dirty="0"/>
              <a:t>要简洁的多。</a:t>
            </a:r>
            <a:endParaRPr lang="zh-CN" altLang="en-US" dirty="0"/>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26731" y="230124"/>
            <a:ext cx="3762375" cy="3733800"/>
          </a:xfrm>
          <a:prstGeom prst="rect">
            <a:avLst/>
          </a:prstGeom>
        </p:spPr>
      </p:pic>
      <p:sp>
        <p:nvSpPr>
          <p:cNvPr id="7" name="文本框 6"/>
          <p:cNvSpPr txBox="1"/>
          <p:nvPr/>
        </p:nvSpPr>
        <p:spPr>
          <a:xfrm>
            <a:off x="9647853" y="1978090"/>
            <a:ext cx="2122697" cy="369332"/>
          </a:xfrm>
          <a:prstGeom prst="rect">
            <a:avLst/>
          </a:prstGeom>
          <a:noFill/>
        </p:spPr>
        <p:txBody>
          <a:bodyPr wrap="none" rtlCol="0">
            <a:spAutoFit/>
          </a:bodyPr>
          <a:lstStyle/>
          <a:p>
            <a:r>
              <a:rPr lang="en-US" altLang="zh-CN" dirty="0"/>
              <a:t>Java</a:t>
            </a:r>
            <a:r>
              <a:rPr lang="zh-CN" altLang="en-US" dirty="0"/>
              <a:t>代码十分繁琐</a:t>
            </a:r>
            <a:endParaRPr lang="zh-CN" altLang="en-US" dirty="0"/>
          </a:p>
        </p:txBody>
      </p:sp>
      <p:sp>
        <p:nvSpPr>
          <p:cNvPr id="8" name="文本框 7"/>
          <p:cNvSpPr txBox="1"/>
          <p:nvPr/>
        </p:nvSpPr>
        <p:spPr>
          <a:xfrm>
            <a:off x="9647852" y="4693298"/>
            <a:ext cx="2122697" cy="1107996"/>
          </a:xfrm>
          <a:prstGeom prst="rect">
            <a:avLst/>
          </a:prstGeom>
          <a:noFill/>
        </p:spPr>
        <p:txBody>
          <a:bodyPr wrap="square" rtlCol="0">
            <a:spAutoFit/>
          </a:bodyPr>
          <a:lstStyle/>
          <a:p>
            <a:r>
              <a:rPr lang="zh-CN" altLang="en-US" sz="1100" dirty="0"/>
              <a:t>首先</a:t>
            </a:r>
            <a:r>
              <a:rPr lang="en-US" altLang="zh-CN" sz="1100" dirty="0" err="1"/>
              <a:t>Kotlin</a:t>
            </a:r>
            <a:r>
              <a:rPr lang="zh-CN" altLang="en-US" sz="1100" dirty="0"/>
              <a:t>中的类都是默认</a:t>
            </a:r>
            <a:r>
              <a:rPr lang="en-US" altLang="zh-CN" sz="1100" dirty="0"/>
              <a:t>public</a:t>
            </a:r>
            <a:r>
              <a:rPr lang="zh-CN" altLang="en-US" sz="1100" dirty="0"/>
              <a:t>，不必显式标志；其次在类名之后接主构造方法，若是在参数前加上</a:t>
            </a:r>
            <a:r>
              <a:rPr lang="en-US" altLang="zh-CN" sz="1100" dirty="0" err="1"/>
              <a:t>var</a:t>
            </a:r>
            <a:r>
              <a:rPr lang="zh-CN" altLang="en-US" sz="1100" dirty="0"/>
              <a:t>或者</a:t>
            </a:r>
            <a:r>
              <a:rPr lang="en-US" altLang="zh-CN" sz="1100" dirty="0" err="1"/>
              <a:t>val</a:t>
            </a:r>
            <a:r>
              <a:rPr lang="zh-CN" altLang="en-US" sz="1100" dirty="0"/>
              <a:t>，则会自动创建相应字段，</a:t>
            </a:r>
            <a:r>
              <a:rPr lang="en-US" altLang="zh-CN" sz="1100" dirty="0"/>
              <a:t>getter</a:t>
            </a:r>
            <a:r>
              <a:rPr lang="zh-CN" altLang="en-US" sz="1100" dirty="0"/>
              <a:t>和</a:t>
            </a:r>
            <a:r>
              <a:rPr lang="en-US" altLang="zh-CN" sz="1100" dirty="0"/>
              <a:t>setter</a:t>
            </a:r>
            <a:r>
              <a:rPr lang="zh-CN" altLang="en-US" sz="1100" dirty="0"/>
              <a:t>也是自动生成。</a:t>
            </a:r>
            <a:endParaRPr lang="zh-CN" altLang="en-US" sz="1100" dirty="0"/>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声明注解</a:t>
            </a:r>
            <a:endParaRPr lang="zh-CN" altLang="en-US" dirty="0"/>
          </a:p>
        </p:txBody>
      </p:sp>
      <p:pic>
        <p:nvPicPr>
          <p:cNvPr id="6" name="内容占位符 5"/>
          <p:cNvPicPr>
            <a:picLocks noGrp="1" noChangeAspect="1"/>
          </p:cNvPicPr>
          <p:nvPr>
            <p:ph idx="1"/>
          </p:nvPr>
        </p:nvPicPr>
        <p:blipFill>
          <a:blip r:embed="rId1"/>
          <a:stretch>
            <a:fillRect/>
          </a:stretch>
        </p:blipFill>
        <p:spPr>
          <a:xfrm>
            <a:off x="5050531" y="498980"/>
            <a:ext cx="5195888" cy="3409801"/>
          </a:xfrm>
        </p:spPr>
      </p:pic>
      <p:sp>
        <p:nvSpPr>
          <p:cNvPr id="4" name="文本占位符 3"/>
          <p:cNvSpPr>
            <a:spLocks noGrp="1"/>
          </p:cNvSpPr>
          <p:nvPr>
            <p:ph type="body" sz="half" idx="2"/>
          </p:nvPr>
        </p:nvSpPr>
        <p:spPr/>
        <p:txBody>
          <a:bodyPr/>
          <a:lstStyle/>
          <a:p>
            <a:r>
              <a:rPr lang="zh-CN" altLang="en-US" dirty="0"/>
              <a:t>相较于</a:t>
            </a:r>
            <a:r>
              <a:rPr lang="en-US" altLang="zh-CN" dirty="0"/>
              <a:t>Java</a:t>
            </a:r>
            <a:r>
              <a:rPr lang="zh-CN" altLang="en-US" dirty="0"/>
              <a:t>，</a:t>
            </a:r>
            <a:r>
              <a:rPr lang="en-US" altLang="zh-CN" dirty="0"/>
              <a:t>Kotlin</a:t>
            </a:r>
            <a:r>
              <a:rPr lang="zh-CN" altLang="en-US" dirty="0"/>
              <a:t>使用</a:t>
            </a:r>
            <a:r>
              <a:rPr lang="en-US" altLang="zh-CN" dirty="0"/>
              <a:t>annotation</a:t>
            </a:r>
            <a:r>
              <a:rPr lang="zh-CN" altLang="en-US" dirty="0"/>
              <a:t>这一明确的关键词声明注解；而</a:t>
            </a:r>
            <a:r>
              <a:rPr lang="en-US" altLang="zh-CN" dirty="0"/>
              <a:t>Java</a:t>
            </a:r>
            <a:r>
              <a:rPr lang="zh-CN" altLang="en-US" dirty="0"/>
              <a:t>在这一方面做的并不算完善。</a:t>
            </a:r>
            <a:endParaRPr lang="zh-CN" altLang="en-US" dirty="0"/>
          </a:p>
        </p:txBody>
      </p:sp>
      <p:sp>
        <p:nvSpPr>
          <p:cNvPr id="7" name="文本框 6"/>
          <p:cNvSpPr txBox="1"/>
          <p:nvPr/>
        </p:nvSpPr>
        <p:spPr>
          <a:xfrm flipH="1">
            <a:off x="5096250" y="4643021"/>
            <a:ext cx="5150169" cy="307777"/>
          </a:xfrm>
          <a:prstGeom prst="rect">
            <a:avLst/>
          </a:prstGeom>
          <a:noFill/>
        </p:spPr>
        <p:txBody>
          <a:bodyPr wrap="square" rtlCol="0">
            <a:spAutoFit/>
          </a:bodyPr>
          <a:lstStyle/>
          <a:p>
            <a:r>
              <a:rPr lang="en-US" altLang="zh-CN" sz="1400" dirty="0"/>
              <a:t>Kotlin</a:t>
            </a:r>
            <a:r>
              <a:rPr lang="zh-CN" altLang="en-US" sz="1400" dirty="0"/>
              <a:t>以参数的方式接收传递的值；而</a:t>
            </a:r>
            <a:r>
              <a:rPr lang="en-US" altLang="zh-CN" sz="1400" dirty="0"/>
              <a:t>Java</a:t>
            </a:r>
            <a:r>
              <a:rPr lang="zh-CN" altLang="en-US" sz="1400" dirty="0"/>
              <a:t>以函数的方式接收；</a:t>
            </a:r>
            <a:endParaRPr lang="zh-CN" altLang="en-US" sz="1400" dirty="0"/>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注解参数</a:t>
            </a:r>
            <a:endParaRPr lang="zh-CN" altLang="en-US" dirty="0"/>
          </a:p>
        </p:txBody>
      </p:sp>
      <p:sp>
        <p:nvSpPr>
          <p:cNvPr id="4" name="文本占位符 3"/>
          <p:cNvSpPr>
            <a:spLocks noGrp="1"/>
          </p:cNvSpPr>
          <p:nvPr>
            <p:ph type="body" sz="half" idx="2"/>
          </p:nvPr>
        </p:nvSpPr>
        <p:spPr/>
        <p:txBody>
          <a:bodyPr/>
          <a:lstStyle/>
          <a:p>
            <a:r>
              <a:rPr lang="zh-CN" altLang="en-US" dirty="0"/>
              <a:t>注解的参数类型是有着限制的，并不能传入所有的类型；</a:t>
            </a:r>
            <a:endParaRPr lang="zh-CN" altLang="en-US" dirty="0"/>
          </a:p>
        </p:txBody>
      </p:sp>
      <p:sp>
        <p:nvSpPr>
          <p:cNvPr id="5" name="文本框 4"/>
          <p:cNvSpPr txBox="1"/>
          <p:nvPr/>
        </p:nvSpPr>
        <p:spPr>
          <a:xfrm>
            <a:off x="5122416" y="1145219"/>
            <a:ext cx="5264458" cy="1600438"/>
          </a:xfrm>
          <a:prstGeom prst="rect">
            <a:avLst/>
          </a:prstGeom>
          <a:noFill/>
        </p:spPr>
        <p:txBody>
          <a:bodyPr wrap="square" rtlCol="0">
            <a:spAutoFit/>
          </a:bodyPr>
          <a:lstStyle/>
          <a:p>
            <a:r>
              <a:rPr lang="zh-CN" altLang="en-US" sz="1400" dirty="0"/>
              <a:t>注解只能拥有如下类型的参数：</a:t>
            </a:r>
            <a:endParaRPr lang="en-US" altLang="zh-CN" sz="1400" dirty="0"/>
          </a:p>
          <a:p>
            <a:pPr marL="342900" indent="-342900">
              <a:buAutoNum type="arabicPeriod"/>
            </a:pPr>
            <a:r>
              <a:rPr lang="zh-CN" altLang="en-US" sz="1400" dirty="0"/>
              <a:t>基本数据类型</a:t>
            </a:r>
            <a:endParaRPr lang="en-US" altLang="zh-CN" sz="1400" dirty="0"/>
          </a:p>
          <a:p>
            <a:pPr marL="342900" indent="-342900">
              <a:buAutoNum type="arabicPeriod"/>
            </a:pPr>
            <a:r>
              <a:rPr lang="zh-CN" altLang="en-US" sz="1400" dirty="0"/>
              <a:t>字符串</a:t>
            </a:r>
            <a:endParaRPr lang="en-US" altLang="zh-CN" sz="1400" dirty="0"/>
          </a:p>
          <a:p>
            <a:pPr marL="342900" indent="-342900">
              <a:buAutoNum type="arabicPeriod"/>
            </a:pPr>
            <a:r>
              <a:rPr lang="zh-CN" altLang="en-US" sz="1400" dirty="0"/>
              <a:t>枚举</a:t>
            </a:r>
            <a:endParaRPr lang="en-US" altLang="zh-CN" sz="1400" dirty="0"/>
          </a:p>
          <a:p>
            <a:pPr marL="342900" indent="-342900">
              <a:buAutoNum type="arabicPeriod"/>
            </a:pPr>
            <a:r>
              <a:rPr lang="zh-CN" altLang="en-US" sz="1400" dirty="0"/>
              <a:t>类引用</a:t>
            </a:r>
            <a:endParaRPr lang="en-US" altLang="zh-CN" sz="1400" dirty="0"/>
          </a:p>
          <a:p>
            <a:pPr marL="342900" indent="-342900">
              <a:buAutoNum type="arabicPeriod"/>
            </a:pPr>
            <a:r>
              <a:rPr lang="zh-CN" altLang="en-US" sz="1400" dirty="0"/>
              <a:t>其他注解类</a:t>
            </a:r>
            <a:endParaRPr lang="en-US" altLang="zh-CN" sz="1400" dirty="0"/>
          </a:p>
          <a:p>
            <a:pPr marL="342900" indent="-342900">
              <a:buAutoNum type="arabicPeriod"/>
            </a:pPr>
            <a:r>
              <a:rPr lang="zh-CN" altLang="en-US" sz="1400" dirty="0"/>
              <a:t>上述类型的数组</a:t>
            </a:r>
            <a:endParaRPr lang="zh-CN" altLang="en-US" sz="1400" dirty="0"/>
          </a:p>
        </p:txBody>
      </p:sp>
      <p:sp>
        <p:nvSpPr>
          <p:cNvPr id="6" name="文本框 5"/>
          <p:cNvSpPr txBox="1"/>
          <p:nvPr/>
        </p:nvSpPr>
        <p:spPr>
          <a:xfrm>
            <a:off x="5246703" y="3515557"/>
            <a:ext cx="5140171" cy="1384995"/>
          </a:xfrm>
          <a:prstGeom prst="rect">
            <a:avLst/>
          </a:prstGeom>
          <a:noFill/>
        </p:spPr>
        <p:txBody>
          <a:bodyPr wrap="square" rtlCol="0">
            <a:spAutoFit/>
          </a:bodyPr>
          <a:lstStyle/>
          <a:p>
            <a:r>
              <a:rPr lang="zh-CN" altLang="en-US" sz="1400" dirty="0"/>
              <a:t>指定实参的语法与</a:t>
            </a:r>
            <a:r>
              <a:rPr lang="en-US" altLang="zh-CN" sz="1400" dirty="0"/>
              <a:t>Java</a:t>
            </a:r>
            <a:r>
              <a:rPr lang="zh-CN" altLang="en-US" sz="1400" dirty="0"/>
              <a:t>有一些微小的差别：</a:t>
            </a:r>
            <a:endParaRPr lang="en-US" altLang="zh-CN" sz="1400" dirty="0"/>
          </a:p>
          <a:p>
            <a:pPr marL="285750" indent="-285750">
              <a:buFont typeface="Arial" panose="020B0604020202020204" pitchFamily="34" charset="0"/>
              <a:buChar char="•"/>
            </a:pPr>
            <a:r>
              <a:rPr lang="zh-CN" altLang="en-US" sz="1400" dirty="0"/>
              <a:t>要把一个类指定为实参，在类型后面加上</a:t>
            </a:r>
            <a:r>
              <a:rPr lang="en-US" altLang="zh-CN" sz="1400" dirty="0"/>
              <a:t>::class</a:t>
            </a:r>
            <a:r>
              <a:rPr lang="zh-CN" altLang="en-US" sz="1400" dirty="0"/>
              <a:t>；如同</a:t>
            </a:r>
            <a:endParaRPr lang="en-US" altLang="zh-CN" sz="1400" dirty="0"/>
          </a:p>
          <a:p>
            <a:r>
              <a:rPr lang="en-US" altLang="zh-CN" sz="1400" dirty="0"/>
              <a:t>@</a:t>
            </a:r>
            <a:r>
              <a:rPr lang="en-US" altLang="zh-CN" sz="1400" dirty="0" err="1"/>
              <a:t>MyAnnotation</a:t>
            </a:r>
            <a:r>
              <a:rPr lang="en-US" altLang="zh-CN" sz="1400" dirty="0"/>
              <a:t>(</a:t>
            </a:r>
            <a:r>
              <a:rPr lang="en-US" altLang="zh-CN" sz="1400" dirty="0" err="1"/>
              <a:t>MyClass</a:t>
            </a:r>
            <a:r>
              <a:rPr lang="en-US" altLang="zh-CN" sz="1400" dirty="0"/>
              <a:t>::class)</a:t>
            </a:r>
            <a:endParaRPr lang="en-US" altLang="zh-CN" sz="1400" dirty="0"/>
          </a:p>
          <a:p>
            <a:pPr marL="285750" indent="-285750">
              <a:buFont typeface="Arial" panose="020B0604020202020204" pitchFamily="34" charset="0"/>
              <a:buChar char="•"/>
            </a:pPr>
            <a:r>
              <a:rPr lang="zh-CN" altLang="en-US" sz="1400" dirty="0"/>
              <a:t>要把另一个注解指定为实参，需要去掉注解名称前的</a:t>
            </a:r>
            <a:r>
              <a:rPr lang="en-US" altLang="zh-CN" sz="1400" dirty="0"/>
              <a:t>@</a:t>
            </a:r>
            <a:endParaRPr lang="en-US" altLang="zh-CN" sz="1400" dirty="0"/>
          </a:p>
          <a:p>
            <a:pPr marL="285750" indent="-285750">
              <a:buFont typeface="Arial" panose="020B0604020202020204" pitchFamily="34" charset="0"/>
              <a:buChar char="•"/>
            </a:pPr>
            <a:r>
              <a:rPr lang="zh-CN" altLang="en-US" sz="1400" dirty="0"/>
              <a:t>指定一个数组为实参，需要使用</a:t>
            </a:r>
            <a:r>
              <a:rPr lang="en-US" altLang="zh-CN" sz="1400" dirty="0" err="1"/>
              <a:t>arrayOf</a:t>
            </a:r>
            <a:r>
              <a:rPr lang="zh-CN" altLang="en-US" sz="1400" dirty="0"/>
              <a:t>函数</a:t>
            </a:r>
            <a:endParaRPr lang="en-US" altLang="zh-CN" sz="1400" dirty="0"/>
          </a:p>
          <a:p>
            <a:pPr marL="285750" indent="-285750">
              <a:buFont typeface="Arial" panose="020B0604020202020204" pitchFamily="34" charset="0"/>
              <a:buChar char="•"/>
            </a:pPr>
            <a:endParaRPr lang="zh-CN" altLang="en-US" sz="1400" dirty="0"/>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元注解</a:t>
            </a:r>
            <a:endParaRPr lang="zh-CN" altLang="en-US" dirty="0"/>
          </a:p>
        </p:txBody>
      </p:sp>
      <p:sp>
        <p:nvSpPr>
          <p:cNvPr id="4" name="文本占位符 3"/>
          <p:cNvSpPr>
            <a:spLocks noGrp="1"/>
          </p:cNvSpPr>
          <p:nvPr>
            <p:ph type="body" sz="half" idx="2"/>
          </p:nvPr>
        </p:nvSpPr>
        <p:spPr/>
        <p:txBody>
          <a:bodyPr/>
          <a:lstStyle/>
          <a:p>
            <a:r>
              <a:rPr lang="zh-CN" altLang="en-US" dirty="0"/>
              <a:t>也就是注解的注解，在标准库中定义了一些元注解，它们会控制编译器如何处理注解；</a:t>
            </a:r>
            <a:endParaRPr lang="zh-CN" altLang="en-US" dirty="0"/>
          </a:p>
        </p:txBody>
      </p:sp>
      <p:sp>
        <p:nvSpPr>
          <p:cNvPr id="5" name="文本框 4"/>
          <p:cNvSpPr txBox="1"/>
          <p:nvPr/>
        </p:nvSpPr>
        <p:spPr>
          <a:xfrm>
            <a:off x="4971495" y="474345"/>
            <a:ext cx="5220070" cy="5909310"/>
          </a:xfrm>
          <a:prstGeom prst="rect">
            <a:avLst/>
          </a:prstGeom>
          <a:noFill/>
        </p:spPr>
        <p:txBody>
          <a:bodyPr wrap="square" rtlCol="0">
            <a:spAutoFit/>
          </a:bodyPr>
          <a:lstStyle/>
          <a:p>
            <a:r>
              <a:rPr lang="zh-CN" altLang="en-US" sz="1400" dirty="0"/>
              <a:t>元注解是指注解的注解，包括</a:t>
            </a:r>
            <a:r>
              <a:rPr lang="en-US" altLang="zh-CN" sz="1400" dirty="0"/>
              <a:t>@Retention @Target @Document @Inherited</a:t>
            </a:r>
            <a:r>
              <a:rPr lang="zh-CN" altLang="en-US" sz="1400" dirty="0"/>
              <a:t>四种。</a:t>
            </a:r>
            <a:endParaRPr lang="en-US" altLang="zh-CN" sz="1400" dirty="0"/>
          </a:p>
          <a:p>
            <a:endParaRPr lang="en-US" altLang="zh-CN" sz="1400" dirty="0"/>
          </a:p>
          <a:p>
            <a:r>
              <a:rPr lang="en-US" altLang="zh-CN" sz="1400" dirty="0"/>
              <a:t>1.@Retention: </a:t>
            </a:r>
            <a:r>
              <a:rPr lang="zh-CN" altLang="en-US" sz="1400" dirty="0"/>
              <a:t>定义注解的保留策略</a:t>
            </a:r>
            <a:br>
              <a:rPr lang="zh-CN" altLang="en-US" sz="1400" dirty="0"/>
            </a:br>
            <a:r>
              <a:rPr lang="en-US" altLang="zh-CN" sz="1400" dirty="0"/>
              <a:t>@Retention(</a:t>
            </a:r>
            <a:r>
              <a:rPr lang="en-US" altLang="zh-CN" sz="1400" dirty="0" err="1"/>
              <a:t>RetentionPolicy.SOURCE</a:t>
            </a:r>
            <a:r>
              <a:rPr lang="en-US" altLang="zh-CN" sz="1400" dirty="0"/>
              <a:t>)   //</a:t>
            </a:r>
            <a:r>
              <a:rPr lang="zh-CN" altLang="en-US" sz="1400" dirty="0"/>
              <a:t>注解仅存在于源码中，在</a:t>
            </a:r>
            <a:r>
              <a:rPr lang="en-US" altLang="zh-CN" sz="1400" dirty="0"/>
              <a:t>class</a:t>
            </a:r>
            <a:r>
              <a:rPr lang="zh-CN" altLang="en-US" sz="1400" dirty="0"/>
              <a:t>字节码文件中不包含</a:t>
            </a:r>
            <a:br>
              <a:rPr lang="zh-CN" altLang="en-US" sz="1400" dirty="0"/>
            </a:br>
            <a:r>
              <a:rPr lang="en-US" altLang="zh-CN" sz="1400" dirty="0"/>
              <a:t>@Retention(</a:t>
            </a:r>
            <a:r>
              <a:rPr lang="en-US" altLang="zh-CN" sz="1400" dirty="0" err="1"/>
              <a:t>RetentionPolicy.CLASS</a:t>
            </a:r>
            <a:r>
              <a:rPr lang="en-US" altLang="zh-CN" sz="1400" dirty="0"/>
              <a:t>)     // </a:t>
            </a:r>
            <a:r>
              <a:rPr lang="zh-CN" altLang="en-US" sz="1400" dirty="0"/>
              <a:t>默认的保留策略，注解会在</a:t>
            </a:r>
            <a:r>
              <a:rPr lang="en-US" altLang="zh-CN" sz="1400" dirty="0"/>
              <a:t>class</a:t>
            </a:r>
            <a:r>
              <a:rPr lang="zh-CN" altLang="en-US" sz="1400" dirty="0"/>
              <a:t>字节码文件中存在，但运行时无法获得，</a:t>
            </a:r>
            <a:br>
              <a:rPr lang="zh-CN" altLang="en-US" sz="1400" dirty="0"/>
            </a:br>
            <a:r>
              <a:rPr lang="en-US" altLang="zh-CN" sz="1400" dirty="0"/>
              <a:t>@Retention(</a:t>
            </a:r>
            <a:r>
              <a:rPr lang="en-US" altLang="zh-CN" sz="1400" dirty="0" err="1"/>
              <a:t>RetentionPolicy.RUNTIME</a:t>
            </a:r>
            <a:r>
              <a:rPr lang="en-US" altLang="zh-CN" sz="1400" dirty="0"/>
              <a:t>)  // </a:t>
            </a:r>
            <a:r>
              <a:rPr lang="zh-CN" altLang="en-US" sz="1400" dirty="0"/>
              <a:t>注解会在</a:t>
            </a:r>
            <a:r>
              <a:rPr lang="en-US" altLang="zh-CN" sz="1400" dirty="0"/>
              <a:t>class</a:t>
            </a:r>
            <a:r>
              <a:rPr lang="zh-CN" altLang="en-US" sz="1400" dirty="0"/>
              <a:t>字节码文件中存在，在运行时可以通过反射获取到</a:t>
            </a:r>
            <a:br>
              <a:rPr lang="zh-CN" altLang="en-US" sz="1400" dirty="0"/>
            </a:br>
            <a:r>
              <a:rPr lang="zh-CN" altLang="en-US" sz="1400" dirty="0"/>
              <a:t>首 先要明确生命周期长度 </a:t>
            </a:r>
            <a:r>
              <a:rPr lang="en-US" altLang="zh-CN" sz="1400" dirty="0"/>
              <a:t>SOURCE &lt; CLASS &lt; RUNTIME </a:t>
            </a:r>
            <a:r>
              <a:rPr lang="zh-CN" altLang="en-US" sz="1400" dirty="0"/>
              <a:t>，所以前者能作用的地方后者一定也能作用。一般如果需要在运行时去动态获取注解信息，那只能用 </a:t>
            </a:r>
            <a:r>
              <a:rPr lang="en-US" altLang="zh-CN" sz="1400" dirty="0"/>
              <a:t>RUNTIME </a:t>
            </a:r>
            <a:r>
              <a:rPr lang="zh-CN" altLang="en-US" sz="1400" dirty="0"/>
              <a:t>注解；如果要在编译时进行一些预处理操作，比如生成一些辅助代码（如 </a:t>
            </a:r>
            <a:r>
              <a:rPr lang="en-US" altLang="zh-CN" sz="1400" dirty="0" err="1"/>
              <a:t>ButterKnife</a:t>
            </a:r>
            <a:r>
              <a:rPr lang="zh-CN" altLang="en-US" sz="1400" dirty="0"/>
              <a:t>），就用 </a:t>
            </a:r>
            <a:r>
              <a:rPr lang="en-US" altLang="zh-CN" sz="1400" dirty="0"/>
              <a:t>CLASS</a:t>
            </a:r>
            <a:r>
              <a:rPr lang="zh-CN" altLang="en-US" sz="1400" dirty="0"/>
              <a:t>注解；如果只是做一些检查性的操作，比如 </a:t>
            </a:r>
            <a:r>
              <a:rPr lang="en-US" altLang="zh-CN" sz="1400" dirty="0"/>
              <a:t>@Override </a:t>
            </a:r>
            <a:r>
              <a:rPr lang="zh-CN" altLang="en-US" sz="1400" dirty="0"/>
              <a:t>和 </a:t>
            </a:r>
            <a:r>
              <a:rPr lang="en-US" altLang="zh-CN" sz="1400" dirty="0"/>
              <a:t>@</a:t>
            </a:r>
            <a:r>
              <a:rPr lang="en-US" altLang="zh-CN" sz="1400" dirty="0" err="1"/>
              <a:t>SuppressWarnings</a:t>
            </a:r>
            <a:r>
              <a:rPr lang="zh-CN" altLang="en-US" sz="1400" dirty="0"/>
              <a:t>，则可选用 </a:t>
            </a:r>
            <a:r>
              <a:rPr lang="en-US" altLang="zh-CN" sz="1400" dirty="0"/>
              <a:t>SOURCE </a:t>
            </a:r>
            <a:r>
              <a:rPr lang="zh-CN" altLang="en-US" sz="1400" dirty="0"/>
              <a:t>注解。</a:t>
            </a:r>
            <a:endParaRPr lang="en-US" altLang="zh-CN" sz="1400" dirty="0"/>
          </a:p>
          <a:p>
            <a:endParaRPr lang="en-US" altLang="zh-CN" sz="1400" dirty="0"/>
          </a:p>
          <a:p>
            <a:r>
              <a:rPr lang="en-US" altLang="zh-CN" sz="1400" dirty="0"/>
              <a:t>2. @Target: </a:t>
            </a:r>
            <a:r>
              <a:rPr lang="zh-CN" altLang="en-US" sz="1400" dirty="0"/>
              <a:t>定义注解的作用目标</a:t>
            </a:r>
            <a:endParaRPr lang="en-US" altLang="zh-CN" sz="1400" dirty="0"/>
          </a:p>
          <a:p>
            <a:r>
              <a:rPr lang="en-US" altLang="zh-CN" sz="1400" dirty="0"/>
              <a:t>@Target(</a:t>
            </a:r>
            <a:r>
              <a:rPr lang="en-US" altLang="zh-CN" sz="1400" dirty="0" err="1"/>
              <a:t>ElementType.TYPE</a:t>
            </a:r>
            <a:r>
              <a:rPr lang="en-US" altLang="zh-CN" sz="1400" dirty="0"/>
              <a:t>)   //</a:t>
            </a:r>
            <a:r>
              <a:rPr lang="zh-CN" altLang="en-US" sz="1400" dirty="0"/>
              <a:t>接口、类、枚举、注解</a:t>
            </a:r>
            <a:br>
              <a:rPr lang="zh-CN" altLang="en-US" sz="1400" dirty="0"/>
            </a:br>
            <a:r>
              <a:rPr lang="en-US" altLang="zh-CN" sz="1400" dirty="0"/>
              <a:t>@Target(</a:t>
            </a:r>
            <a:r>
              <a:rPr lang="en-US" altLang="zh-CN" sz="1400" dirty="0" err="1"/>
              <a:t>ElementType.FIELD</a:t>
            </a:r>
            <a:r>
              <a:rPr lang="en-US" altLang="zh-CN" sz="1400" dirty="0"/>
              <a:t>) //</a:t>
            </a:r>
            <a:r>
              <a:rPr lang="zh-CN" altLang="en-US" sz="1400" dirty="0"/>
              <a:t>字段、枚举的常量</a:t>
            </a:r>
            <a:br>
              <a:rPr lang="zh-CN" altLang="en-US" sz="1400" dirty="0"/>
            </a:br>
            <a:r>
              <a:rPr lang="en-US" altLang="zh-CN" sz="1400" dirty="0"/>
              <a:t>@Target(</a:t>
            </a:r>
            <a:r>
              <a:rPr lang="en-US" altLang="zh-CN" sz="1400" dirty="0" err="1"/>
              <a:t>ElementType.METHOD</a:t>
            </a:r>
            <a:r>
              <a:rPr lang="en-US" altLang="zh-CN" sz="1400" dirty="0"/>
              <a:t>) //</a:t>
            </a:r>
            <a:r>
              <a:rPr lang="zh-CN" altLang="en-US" sz="1400" dirty="0"/>
              <a:t>方法</a:t>
            </a:r>
            <a:br>
              <a:rPr lang="zh-CN" altLang="en-US" sz="1400" dirty="0"/>
            </a:br>
            <a:r>
              <a:rPr lang="en-US" altLang="zh-CN" sz="1400" dirty="0"/>
              <a:t>@Target(</a:t>
            </a:r>
            <a:r>
              <a:rPr lang="en-US" altLang="zh-CN" sz="1400" dirty="0" err="1"/>
              <a:t>ElementType.PARAMETER</a:t>
            </a:r>
            <a:r>
              <a:rPr lang="en-US" altLang="zh-CN" sz="1400" dirty="0"/>
              <a:t>) //</a:t>
            </a:r>
            <a:r>
              <a:rPr lang="zh-CN" altLang="en-US" sz="1400" dirty="0"/>
              <a:t>方法参数</a:t>
            </a:r>
            <a:br>
              <a:rPr lang="zh-CN" altLang="en-US" sz="1400" dirty="0"/>
            </a:br>
            <a:r>
              <a:rPr lang="en-US" altLang="zh-CN" sz="1400" dirty="0"/>
              <a:t>@Target(</a:t>
            </a:r>
            <a:r>
              <a:rPr lang="en-US" altLang="zh-CN" sz="1400" dirty="0" err="1"/>
              <a:t>ElementType.CONSTRUCTOR</a:t>
            </a:r>
            <a:r>
              <a:rPr lang="en-US" altLang="zh-CN" sz="1400" dirty="0"/>
              <a:t>)  //</a:t>
            </a:r>
            <a:r>
              <a:rPr lang="zh-CN" altLang="en-US" sz="1400" dirty="0"/>
              <a:t>构造函数</a:t>
            </a:r>
            <a:br>
              <a:rPr lang="zh-CN" altLang="en-US" sz="1400" dirty="0"/>
            </a:br>
            <a:r>
              <a:rPr lang="en-US" altLang="zh-CN" sz="1400" dirty="0"/>
              <a:t>@Target(</a:t>
            </a:r>
            <a:r>
              <a:rPr lang="en-US" altLang="zh-CN" sz="1400" dirty="0" err="1"/>
              <a:t>ElementType.LOCAL_VARIABLE</a:t>
            </a:r>
            <a:r>
              <a:rPr lang="en-US" altLang="zh-CN" sz="1400" dirty="0"/>
              <a:t>)//</a:t>
            </a:r>
            <a:r>
              <a:rPr lang="zh-CN" altLang="en-US" sz="1400" dirty="0"/>
              <a:t>局部变量</a:t>
            </a:r>
            <a:br>
              <a:rPr lang="zh-CN" altLang="en-US" sz="1400" dirty="0"/>
            </a:br>
            <a:r>
              <a:rPr lang="en-US" altLang="zh-CN" sz="1400" dirty="0"/>
              <a:t>@Target(</a:t>
            </a:r>
            <a:r>
              <a:rPr lang="en-US" altLang="zh-CN" sz="1400" dirty="0" err="1"/>
              <a:t>ElementType.ANNOTATION_TYPE</a:t>
            </a:r>
            <a:r>
              <a:rPr lang="en-US" altLang="zh-CN" sz="1400" dirty="0"/>
              <a:t>)//</a:t>
            </a:r>
            <a:r>
              <a:rPr lang="zh-CN" altLang="en-US" sz="1400" dirty="0"/>
              <a:t>注解</a:t>
            </a:r>
            <a:br>
              <a:rPr lang="zh-CN" altLang="en-US" sz="1400" dirty="0"/>
            </a:br>
            <a:r>
              <a:rPr lang="en-US" altLang="zh-CN" sz="1400" dirty="0"/>
              <a:t>@Target(</a:t>
            </a:r>
            <a:r>
              <a:rPr lang="en-US" altLang="zh-CN" sz="1400" dirty="0" err="1"/>
              <a:t>ElementType.PACKAGE</a:t>
            </a:r>
            <a:r>
              <a:rPr lang="en-US" altLang="zh-CN" sz="1400" dirty="0"/>
              <a:t>) ///</a:t>
            </a:r>
            <a:r>
              <a:rPr lang="zh-CN" altLang="en-US" sz="1400" dirty="0"/>
              <a:t>包    </a:t>
            </a:r>
            <a:endParaRPr lang="zh-CN" altLang="en-US" sz="1400" dirty="0"/>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应用注解</a:t>
            </a:r>
            <a:endParaRPr lang="zh-CN" altLang="en-US" dirty="0"/>
          </a:p>
        </p:txBody>
      </p:sp>
      <p:pic>
        <p:nvPicPr>
          <p:cNvPr id="6" name="内容占位符 5"/>
          <p:cNvPicPr>
            <a:picLocks noGrp="1" noChangeAspect="1"/>
          </p:cNvPicPr>
          <p:nvPr>
            <p:ph idx="1"/>
          </p:nvPr>
        </p:nvPicPr>
        <p:blipFill>
          <a:blip r:embed="rId1"/>
          <a:stretch>
            <a:fillRect/>
          </a:stretch>
        </p:blipFill>
        <p:spPr>
          <a:xfrm>
            <a:off x="5065773" y="1143000"/>
            <a:ext cx="5129892" cy="4572000"/>
          </a:xfrm>
        </p:spPr>
      </p:pic>
      <p:sp>
        <p:nvSpPr>
          <p:cNvPr id="4" name="文本占位符 3"/>
          <p:cNvSpPr>
            <a:spLocks noGrp="1"/>
          </p:cNvSpPr>
          <p:nvPr>
            <p:ph type="body" sz="half" idx="2"/>
          </p:nvPr>
        </p:nvSpPr>
        <p:spPr/>
        <p:txBody>
          <a:bodyPr/>
          <a:lstStyle/>
          <a:p>
            <a:r>
              <a:rPr lang="zh-CN" altLang="en-US" dirty="0"/>
              <a:t>在使用注解方面，</a:t>
            </a:r>
            <a:r>
              <a:rPr lang="en-US" altLang="zh-CN" dirty="0"/>
              <a:t>Kotlin</a:t>
            </a:r>
            <a:r>
              <a:rPr lang="zh-CN" altLang="en-US" dirty="0"/>
              <a:t>和</a:t>
            </a:r>
            <a:r>
              <a:rPr lang="en-US" altLang="zh-CN" dirty="0"/>
              <a:t>Java</a:t>
            </a:r>
            <a:r>
              <a:rPr lang="zh-CN" altLang="en-US" dirty="0"/>
              <a:t>几乎一模一样</a:t>
            </a:r>
            <a:endParaRPr lang="zh-CN" altLang="en-US" dirty="0"/>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注解目标</a:t>
            </a:r>
            <a:endParaRPr lang="zh-CN" altLang="en-US" dirty="0"/>
          </a:p>
        </p:txBody>
      </p:sp>
      <p:pic>
        <p:nvPicPr>
          <p:cNvPr id="6" name="内容占位符 5"/>
          <p:cNvPicPr>
            <a:picLocks noGrp="1" noChangeAspect="1"/>
          </p:cNvPicPr>
          <p:nvPr>
            <p:ph idx="1"/>
          </p:nvPr>
        </p:nvPicPr>
        <p:blipFill rotWithShape="1">
          <a:blip r:embed="rId1"/>
          <a:srcRect l="15223" t="20042" r="14724" b="19890"/>
          <a:stretch>
            <a:fillRect/>
          </a:stretch>
        </p:blipFill>
        <p:spPr>
          <a:xfrm>
            <a:off x="5220070" y="527570"/>
            <a:ext cx="3639845" cy="2368030"/>
          </a:xfrm>
        </p:spPr>
      </p:pic>
      <p:sp>
        <p:nvSpPr>
          <p:cNvPr id="4" name="文本占位符 3"/>
          <p:cNvSpPr>
            <a:spLocks noGrp="1"/>
          </p:cNvSpPr>
          <p:nvPr>
            <p:ph type="body" sz="half" idx="2"/>
          </p:nvPr>
        </p:nvSpPr>
        <p:spPr/>
        <p:txBody>
          <a:bodyPr/>
          <a:lstStyle/>
          <a:p>
            <a:r>
              <a:rPr lang="zh-CN" altLang="en-US" dirty="0"/>
              <a:t>在许多情况下，</a:t>
            </a:r>
            <a:r>
              <a:rPr lang="en-US" altLang="zh-CN" dirty="0"/>
              <a:t>Kotlin</a:t>
            </a:r>
            <a:r>
              <a:rPr lang="zh-CN" altLang="en-US" dirty="0"/>
              <a:t>源代码中的单个声明会对应多个</a:t>
            </a:r>
            <a:r>
              <a:rPr lang="en-US" altLang="zh-CN" dirty="0"/>
              <a:t>Java</a:t>
            </a:r>
            <a:r>
              <a:rPr lang="zh-CN" altLang="en-US" dirty="0"/>
              <a:t>声明；例如，一个</a:t>
            </a:r>
            <a:r>
              <a:rPr lang="en-US" altLang="zh-CN" dirty="0"/>
              <a:t>Kotlin</a:t>
            </a:r>
            <a:r>
              <a:rPr lang="zh-CN" altLang="en-US" dirty="0"/>
              <a:t>属性就对应了一个</a:t>
            </a:r>
            <a:r>
              <a:rPr lang="en-US" altLang="zh-CN" dirty="0"/>
              <a:t>Java</a:t>
            </a:r>
            <a:r>
              <a:rPr lang="zh-CN" altLang="en-US" dirty="0"/>
              <a:t>字段、一个</a:t>
            </a:r>
            <a:r>
              <a:rPr lang="en-US" altLang="zh-CN" dirty="0"/>
              <a:t>getter</a:t>
            </a:r>
            <a:r>
              <a:rPr lang="zh-CN" altLang="en-US" dirty="0"/>
              <a:t>以及一个潜在的</a:t>
            </a:r>
            <a:r>
              <a:rPr lang="en-US" altLang="zh-CN" dirty="0"/>
              <a:t>setter</a:t>
            </a:r>
            <a:r>
              <a:rPr lang="zh-CN" altLang="en-US" dirty="0"/>
              <a:t>；因此说明这些元素中的哪些需要注解十分必要。</a:t>
            </a:r>
            <a:endParaRPr lang="zh-CN" altLang="en-US" dirty="0"/>
          </a:p>
        </p:txBody>
      </p:sp>
      <p:sp>
        <p:nvSpPr>
          <p:cNvPr id="7" name="文本框 6"/>
          <p:cNvSpPr txBox="1"/>
          <p:nvPr/>
        </p:nvSpPr>
        <p:spPr>
          <a:xfrm>
            <a:off x="5104660" y="3129280"/>
            <a:ext cx="5124003" cy="2246769"/>
          </a:xfrm>
          <a:prstGeom prst="rect">
            <a:avLst/>
          </a:prstGeom>
          <a:noFill/>
        </p:spPr>
        <p:txBody>
          <a:bodyPr wrap="square" rtlCol="0">
            <a:spAutoFit/>
          </a:bodyPr>
          <a:lstStyle/>
          <a:p>
            <a:r>
              <a:rPr lang="zh-CN" altLang="en-US" sz="1400" dirty="0"/>
              <a:t>使用点支持目标：</a:t>
            </a:r>
            <a:endParaRPr lang="en-US" altLang="zh-CN" sz="1400" dirty="0"/>
          </a:p>
          <a:p>
            <a:pPr marL="285750" indent="-285750">
              <a:buFont typeface="Arial" panose="020B0604020202020204" pitchFamily="34" charset="0"/>
              <a:buChar char="•"/>
            </a:pPr>
            <a:r>
              <a:rPr lang="en-US" altLang="zh-CN" sz="1400" dirty="0"/>
              <a:t>property  </a:t>
            </a:r>
            <a:r>
              <a:rPr lang="zh-CN" altLang="en-US" sz="1400" dirty="0"/>
              <a:t>：</a:t>
            </a:r>
            <a:r>
              <a:rPr lang="en-US" altLang="zh-CN" sz="1400" dirty="0"/>
              <a:t>Java</a:t>
            </a:r>
            <a:r>
              <a:rPr lang="zh-CN" altLang="en-US" sz="1400" dirty="0"/>
              <a:t>注解不能应用</a:t>
            </a:r>
            <a:r>
              <a:rPr lang="en-US" altLang="zh-CN" sz="1400" dirty="0"/>
              <a:t>    </a:t>
            </a:r>
            <a:endParaRPr lang="en-US" altLang="zh-CN" sz="1400" dirty="0"/>
          </a:p>
          <a:p>
            <a:pPr marL="285750" indent="-285750">
              <a:buFont typeface="Arial" panose="020B0604020202020204" pitchFamily="34" charset="0"/>
              <a:buChar char="•"/>
            </a:pPr>
            <a:r>
              <a:rPr lang="en-US" altLang="zh-CN" sz="1400" dirty="0"/>
              <a:t>field</a:t>
            </a:r>
            <a:r>
              <a:rPr lang="zh-CN" altLang="en-US" sz="1400" dirty="0"/>
              <a:t>：为属性生成的字段</a:t>
            </a:r>
            <a:endParaRPr lang="en-US" altLang="zh-CN" sz="1400" dirty="0"/>
          </a:p>
          <a:p>
            <a:pPr marL="285750" indent="-285750">
              <a:buFont typeface="Arial" panose="020B0604020202020204" pitchFamily="34" charset="0"/>
              <a:buChar char="•"/>
            </a:pPr>
            <a:r>
              <a:rPr lang="en-US" altLang="zh-CN" sz="1400" dirty="0"/>
              <a:t>get</a:t>
            </a:r>
            <a:r>
              <a:rPr lang="zh-CN" altLang="en-US" sz="1400" dirty="0"/>
              <a:t>：属性的</a:t>
            </a:r>
            <a:r>
              <a:rPr lang="en-US" altLang="zh-CN" sz="1400" dirty="0"/>
              <a:t>getter               </a:t>
            </a:r>
            <a:endParaRPr lang="en-US" altLang="zh-CN" sz="1400" dirty="0"/>
          </a:p>
          <a:p>
            <a:pPr marL="285750" indent="-285750">
              <a:buFont typeface="Arial" panose="020B0604020202020204" pitchFamily="34" charset="0"/>
              <a:buChar char="•"/>
            </a:pPr>
            <a:r>
              <a:rPr lang="en-US" altLang="zh-CN" sz="1400" dirty="0"/>
              <a:t>set</a:t>
            </a:r>
            <a:r>
              <a:rPr lang="zh-CN" altLang="en-US" sz="1400" dirty="0"/>
              <a:t>：属性的</a:t>
            </a:r>
            <a:r>
              <a:rPr lang="en-US" altLang="zh-CN" sz="1400" dirty="0"/>
              <a:t>setter</a:t>
            </a:r>
            <a:endParaRPr lang="en-US" altLang="zh-CN" sz="1400" dirty="0"/>
          </a:p>
          <a:p>
            <a:pPr marL="285750" indent="-285750">
              <a:buFont typeface="Arial" panose="020B0604020202020204" pitchFamily="34" charset="0"/>
              <a:buChar char="•"/>
            </a:pPr>
            <a:r>
              <a:rPr lang="en-US" altLang="zh-CN" sz="1400" dirty="0"/>
              <a:t>receiver </a:t>
            </a:r>
            <a:r>
              <a:rPr lang="zh-CN" altLang="en-US" sz="1400" dirty="0"/>
              <a:t>： 扩展函数或者扩展属性的接收者参数</a:t>
            </a:r>
            <a:r>
              <a:rPr lang="en-US" altLang="zh-CN" sz="1400" dirty="0"/>
              <a:t> </a:t>
            </a:r>
            <a:endParaRPr lang="en-US" altLang="zh-CN" sz="1400" dirty="0"/>
          </a:p>
          <a:p>
            <a:pPr marL="285750" indent="-285750">
              <a:buFont typeface="Arial" panose="020B0604020202020204" pitchFamily="34" charset="0"/>
              <a:buChar char="•"/>
            </a:pPr>
            <a:r>
              <a:rPr lang="en-US" altLang="zh-CN" sz="1400" dirty="0"/>
              <a:t>param</a:t>
            </a:r>
            <a:r>
              <a:rPr lang="zh-CN" altLang="en-US" sz="1400" dirty="0"/>
              <a:t>： 构造方法参数</a:t>
            </a:r>
            <a:endParaRPr lang="en-US" altLang="zh-CN" sz="1400" dirty="0"/>
          </a:p>
          <a:p>
            <a:pPr marL="285750" indent="-285750">
              <a:buFont typeface="Arial" panose="020B0604020202020204" pitchFamily="34" charset="0"/>
              <a:buChar char="•"/>
            </a:pPr>
            <a:r>
              <a:rPr lang="en-US" altLang="zh-CN" sz="1400" dirty="0" err="1"/>
              <a:t>setparam</a:t>
            </a:r>
            <a:r>
              <a:rPr lang="en-US" altLang="zh-CN" sz="1400" dirty="0"/>
              <a:t>    </a:t>
            </a:r>
            <a:r>
              <a:rPr lang="zh-CN" altLang="en-US" sz="1400" dirty="0"/>
              <a:t>：属性</a:t>
            </a:r>
            <a:r>
              <a:rPr lang="en-US" altLang="zh-CN" sz="1400" dirty="0"/>
              <a:t>setter</a:t>
            </a:r>
            <a:r>
              <a:rPr lang="zh-CN" altLang="en-US" sz="1400" dirty="0"/>
              <a:t>的参数</a:t>
            </a:r>
            <a:endParaRPr lang="en-US" altLang="zh-CN" sz="1400" dirty="0"/>
          </a:p>
          <a:p>
            <a:pPr marL="285750" indent="-285750">
              <a:buFont typeface="Arial" panose="020B0604020202020204" pitchFamily="34" charset="0"/>
              <a:buChar char="•"/>
            </a:pPr>
            <a:r>
              <a:rPr lang="en-US" altLang="zh-CN" sz="1400" dirty="0"/>
              <a:t>delegate</a:t>
            </a:r>
            <a:r>
              <a:rPr lang="zh-CN" altLang="en-US" sz="1400" dirty="0"/>
              <a:t>： 为委托属性存储委托实例的字段</a:t>
            </a:r>
            <a:endParaRPr lang="en-US" altLang="zh-CN" sz="1400" dirty="0"/>
          </a:p>
          <a:p>
            <a:pPr marL="285750" indent="-285750">
              <a:buFont typeface="Arial" panose="020B0604020202020204" pitchFamily="34" charset="0"/>
              <a:buChar char="•"/>
            </a:pPr>
            <a:r>
              <a:rPr lang="en-US" altLang="zh-CN" sz="1400" dirty="0"/>
              <a:t>file</a:t>
            </a:r>
            <a:r>
              <a:rPr lang="zh-CN" altLang="en-US" sz="1400" dirty="0"/>
              <a:t>：包含在文件中的顶层函数和顶层属性</a:t>
            </a:r>
            <a:endParaRPr lang="zh-CN" altLang="en-US" sz="1400" dirty="0"/>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反射</a:t>
            </a:r>
            <a:endParaRPr lang="zh-CN" altLang="en-US" dirty="0"/>
          </a:p>
        </p:txBody>
      </p:sp>
      <p:sp>
        <p:nvSpPr>
          <p:cNvPr id="4" name="文本占位符 3"/>
          <p:cNvSpPr>
            <a:spLocks noGrp="1"/>
          </p:cNvSpPr>
          <p:nvPr>
            <p:ph type="body" sz="half" idx="2"/>
          </p:nvPr>
        </p:nvSpPr>
        <p:spPr/>
        <p:txBody>
          <a:bodyPr/>
          <a:lstStyle/>
          <a:p>
            <a:r>
              <a:rPr lang="zh-CN" altLang="en-US" dirty="0"/>
              <a:t>前面的注解只是在需要的地方做了标记，如何利用这些标记，完成我们想要的功能；</a:t>
            </a:r>
            <a:endParaRPr lang="en-US" altLang="zh-CN" dirty="0"/>
          </a:p>
          <a:p>
            <a:r>
              <a:rPr lang="zh-CN" altLang="en-US" dirty="0"/>
              <a:t>反射，一种在运行时动态地访问对象属性和方法的方式，不需要事先确定这些属性是什么。</a:t>
            </a:r>
            <a:endParaRPr lang="zh-CN" altLang="en-US" dirty="0"/>
          </a:p>
        </p:txBody>
      </p:sp>
      <p:sp>
        <p:nvSpPr>
          <p:cNvPr id="5" name="文本框 4"/>
          <p:cNvSpPr txBox="1"/>
          <p:nvPr/>
        </p:nvSpPr>
        <p:spPr>
          <a:xfrm flipH="1">
            <a:off x="5203645" y="2457323"/>
            <a:ext cx="5155265" cy="1277273"/>
          </a:xfrm>
          <a:prstGeom prst="rect">
            <a:avLst/>
          </a:prstGeom>
          <a:noFill/>
        </p:spPr>
        <p:txBody>
          <a:bodyPr wrap="square" rtlCol="0">
            <a:spAutoFit/>
          </a:bodyPr>
          <a:lstStyle/>
          <a:p>
            <a:r>
              <a:rPr lang="zh-CN" altLang="en-US" sz="1400" dirty="0"/>
              <a:t>在</a:t>
            </a:r>
            <a:r>
              <a:rPr lang="en-US" altLang="zh-CN" sz="1400" dirty="0"/>
              <a:t>Kotlin</a:t>
            </a:r>
            <a:r>
              <a:rPr lang="zh-CN" altLang="en-US" sz="1400" dirty="0"/>
              <a:t>中使用反射，会和两种</a:t>
            </a:r>
            <a:r>
              <a:rPr lang="en-US" altLang="zh-CN" sz="1400" dirty="0"/>
              <a:t>API</a:t>
            </a:r>
            <a:r>
              <a:rPr lang="zh-CN" altLang="en-US" sz="1400" dirty="0"/>
              <a:t>打交道；</a:t>
            </a:r>
            <a:endParaRPr lang="en-US" altLang="zh-CN" sz="1400" dirty="0"/>
          </a:p>
          <a:p>
            <a:pPr>
              <a:lnSpc>
                <a:spcPct val="150000"/>
              </a:lnSpc>
            </a:pPr>
            <a:r>
              <a:rPr lang="zh-CN" altLang="en-US" sz="1400" dirty="0"/>
              <a:t>一个是标准的</a:t>
            </a:r>
            <a:r>
              <a:rPr lang="en-US" altLang="zh-CN" sz="1400" dirty="0"/>
              <a:t>Java</a:t>
            </a:r>
            <a:r>
              <a:rPr lang="zh-CN" altLang="en-US" sz="1400" dirty="0"/>
              <a:t>反射，定义在</a:t>
            </a:r>
            <a:r>
              <a:rPr lang="en-US" altLang="zh-CN" sz="1400" dirty="0" err="1"/>
              <a:t>java.lang.reflect</a:t>
            </a:r>
            <a:r>
              <a:rPr lang="en-US" altLang="zh-CN" sz="1400" dirty="0"/>
              <a:t>;</a:t>
            </a:r>
            <a:endParaRPr lang="en-US" altLang="zh-CN" sz="1400" dirty="0"/>
          </a:p>
          <a:p>
            <a:r>
              <a:rPr lang="zh-CN" altLang="en-US" sz="1400" dirty="0"/>
              <a:t>一个是</a:t>
            </a:r>
            <a:r>
              <a:rPr lang="en-US" altLang="zh-CN" sz="1400" dirty="0"/>
              <a:t>Kotlin</a:t>
            </a:r>
            <a:r>
              <a:rPr lang="zh-CN" altLang="en-US" sz="1400" dirty="0"/>
              <a:t>的反射</a:t>
            </a:r>
            <a:r>
              <a:rPr lang="en-US" altLang="zh-CN" sz="1400" dirty="0"/>
              <a:t>API</a:t>
            </a:r>
            <a:r>
              <a:rPr lang="zh-CN" altLang="en-US" sz="1400" dirty="0"/>
              <a:t>，定义在</a:t>
            </a:r>
            <a:r>
              <a:rPr lang="en-US" altLang="zh-CN" sz="1400" dirty="0" err="1"/>
              <a:t>kotlin.reflect</a:t>
            </a:r>
            <a:r>
              <a:rPr lang="en-US" altLang="zh-CN" sz="1400" dirty="0"/>
              <a:t>;</a:t>
            </a:r>
            <a:r>
              <a:rPr lang="zh-CN" altLang="en-US" sz="1400" dirty="0"/>
              <a:t>它能让你访问那些在</a:t>
            </a:r>
            <a:r>
              <a:rPr lang="en-US" altLang="zh-CN" sz="1400" dirty="0"/>
              <a:t>Java</a:t>
            </a:r>
            <a:r>
              <a:rPr lang="zh-CN" altLang="en-US" sz="1400" dirty="0"/>
              <a:t>世界不存在的概念，如属性和可空类型；</a:t>
            </a:r>
            <a:r>
              <a:rPr lang="en-US" altLang="zh-CN" sz="1400" dirty="0" err="1"/>
              <a:t>kotlin</a:t>
            </a:r>
            <a:r>
              <a:rPr lang="en-US" altLang="zh-CN" sz="1400" dirty="0"/>
              <a:t>-reflect</a:t>
            </a:r>
            <a:r>
              <a:rPr lang="zh-CN" altLang="en-US" sz="1400" dirty="0"/>
              <a:t>并没有打包到</a:t>
            </a:r>
            <a:r>
              <a:rPr lang="en-US" altLang="zh-CN" sz="1400" dirty="0" err="1"/>
              <a:t>kotlin</a:t>
            </a:r>
            <a:r>
              <a:rPr lang="zh-CN" altLang="en-US" sz="1400" dirty="0"/>
              <a:t>库中，你需要额外的添加依赖。</a:t>
            </a:r>
            <a:endParaRPr lang="en-US" altLang="zh-CN" sz="1400" dirty="0"/>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0" y="0"/>
            <a:ext cx="2792413" cy="1597025"/>
          </a:xfrm>
        </p:spPr>
        <p:txBody>
          <a:bodyPr/>
          <a:lstStyle/>
          <a:p>
            <a:r>
              <a:rPr lang="en-US" altLang="zh-CN" dirty="0">
                <a:solidFill>
                  <a:schemeClr val="tx2"/>
                </a:solidFill>
              </a:rPr>
              <a:t>Kotlin </a:t>
            </a:r>
            <a:r>
              <a:rPr lang="zh-CN" altLang="en-US" dirty="0">
                <a:solidFill>
                  <a:schemeClr val="tx2"/>
                </a:solidFill>
              </a:rPr>
              <a:t>反射</a:t>
            </a:r>
            <a:r>
              <a:rPr lang="en-US" altLang="zh-CN" dirty="0">
                <a:solidFill>
                  <a:schemeClr val="tx2"/>
                </a:solidFill>
              </a:rPr>
              <a:t>API</a:t>
            </a:r>
            <a:endParaRPr lang="zh-CN" altLang="en-US" dirty="0">
              <a:solidFill>
                <a:schemeClr val="tx2"/>
              </a:solidFill>
            </a:endParaRPr>
          </a:p>
        </p:txBody>
      </p:sp>
      <p:pic>
        <p:nvPicPr>
          <p:cNvPr id="6" name="图片 5"/>
          <p:cNvPicPr>
            <a:picLocks noChangeAspect="1"/>
          </p:cNvPicPr>
          <p:nvPr/>
        </p:nvPicPr>
        <p:blipFill>
          <a:blip r:embed="rId1"/>
          <a:stretch>
            <a:fillRect/>
          </a:stretch>
        </p:blipFill>
        <p:spPr>
          <a:xfrm>
            <a:off x="1162667" y="165508"/>
            <a:ext cx="9866666" cy="6526984"/>
          </a:xfrm>
          <a:prstGeom prst="rect">
            <a:avLst/>
          </a:prstGeom>
        </p:spPr>
      </p:pic>
      <p:sp>
        <p:nvSpPr>
          <p:cNvPr id="7" name="文本框 6"/>
          <p:cNvSpPr txBox="1"/>
          <p:nvPr/>
        </p:nvSpPr>
        <p:spPr>
          <a:xfrm>
            <a:off x="195309" y="2565647"/>
            <a:ext cx="1775534" cy="523220"/>
          </a:xfrm>
          <a:prstGeom prst="rect">
            <a:avLst/>
          </a:prstGeom>
          <a:noFill/>
        </p:spPr>
        <p:txBody>
          <a:bodyPr wrap="square" rtlCol="0">
            <a:spAutoFit/>
          </a:bodyPr>
          <a:lstStyle/>
          <a:p>
            <a:r>
              <a:rPr lang="zh-CN" altLang="en-US" sz="1400" dirty="0"/>
              <a:t>下面对于这些类进行说明</a:t>
            </a:r>
            <a:endParaRPr lang="zh-CN" altLang="en-US" sz="1400" dirty="0"/>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stretch>
            <a:fillRect/>
          </a:stretch>
        </p:blipFill>
        <p:spPr>
          <a:xfrm>
            <a:off x="1384917" y="0"/>
            <a:ext cx="9753600" cy="5324475"/>
          </a:xfrm>
          <a:prstGeom prst="rect">
            <a:avLst/>
          </a:prstGeom>
        </p:spPr>
      </p:pic>
      <p:sp>
        <p:nvSpPr>
          <p:cNvPr id="4" name="文本框 3"/>
          <p:cNvSpPr txBox="1"/>
          <p:nvPr/>
        </p:nvSpPr>
        <p:spPr>
          <a:xfrm>
            <a:off x="1384917" y="5663953"/>
            <a:ext cx="9676660" cy="523220"/>
          </a:xfrm>
          <a:prstGeom prst="rect">
            <a:avLst/>
          </a:prstGeom>
          <a:noFill/>
        </p:spPr>
        <p:txBody>
          <a:bodyPr wrap="square" rtlCol="0">
            <a:spAutoFit/>
          </a:bodyPr>
          <a:lstStyle/>
          <a:p>
            <a:r>
              <a:rPr lang="zh-CN" altLang="en-US" sz="1400" dirty="0"/>
              <a:t>上述</a:t>
            </a:r>
            <a:r>
              <a:rPr lang="en-US" altLang="zh-CN" sz="1400" dirty="0" err="1"/>
              <a:t>KAnnotedElement</a:t>
            </a:r>
            <a:r>
              <a:rPr lang="zh-CN" altLang="en-US" sz="1400" dirty="0"/>
              <a:t>接口的全部代码，象征着一个注解对象，并且允许获得它的注解；</a:t>
            </a:r>
            <a:r>
              <a:rPr lang="en-US" altLang="zh-CN" sz="1400" dirty="0"/>
              <a:t>Annotation</a:t>
            </a:r>
            <a:r>
              <a:rPr lang="zh-CN" altLang="en-US" sz="1400" dirty="0"/>
              <a:t>接口是一个空接口，是所有注解接口父接口；</a:t>
            </a:r>
            <a:endParaRPr lang="zh-CN" altLang="en-US" sz="1400" dirty="0"/>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stretch>
            <a:fillRect/>
          </a:stretch>
        </p:blipFill>
        <p:spPr>
          <a:xfrm>
            <a:off x="1405631" y="0"/>
            <a:ext cx="9753600" cy="4800600"/>
          </a:xfrm>
          <a:prstGeom prst="rect">
            <a:avLst/>
          </a:prstGeom>
        </p:spPr>
      </p:pic>
      <p:sp>
        <p:nvSpPr>
          <p:cNvPr id="4" name="文本框 3"/>
          <p:cNvSpPr txBox="1"/>
          <p:nvPr/>
        </p:nvSpPr>
        <p:spPr>
          <a:xfrm>
            <a:off x="1482571" y="5273336"/>
            <a:ext cx="9516862" cy="307777"/>
          </a:xfrm>
          <a:prstGeom prst="rect">
            <a:avLst/>
          </a:prstGeom>
          <a:noFill/>
        </p:spPr>
        <p:txBody>
          <a:bodyPr wrap="square" rtlCol="0">
            <a:spAutoFit/>
          </a:bodyPr>
          <a:lstStyle/>
          <a:p>
            <a:r>
              <a:rPr lang="en-US" altLang="zh-CN" sz="1400" dirty="0" err="1"/>
              <a:t>KCass</a:t>
            </a:r>
            <a:r>
              <a:rPr lang="zh-CN" altLang="en-US" sz="1400" dirty="0"/>
              <a:t>接口代表一个类，并且提供自省能力；提供了类名、属性名、函数和构造函数的抽象。</a:t>
            </a:r>
            <a:endParaRPr lang="zh-CN" altLang="en-US" sz="1400" dirty="0"/>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
          <a:stretch>
            <a:fillRect/>
          </a:stretch>
        </p:blipFill>
        <p:spPr>
          <a:xfrm>
            <a:off x="2733675" y="0"/>
            <a:ext cx="6724650" cy="5505450"/>
          </a:xfrm>
          <a:prstGeom prst="rect">
            <a:avLst/>
          </a:prstGeom>
        </p:spPr>
      </p:pic>
      <p:sp>
        <p:nvSpPr>
          <p:cNvPr id="6" name="文本框 5"/>
          <p:cNvSpPr txBox="1"/>
          <p:nvPr/>
        </p:nvSpPr>
        <p:spPr>
          <a:xfrm>
            <a:off x="3676835" y="5770486"/>
            <a:ext cx="4838330" cy="738664"/>
          </a:xfrm>
          <a:prstGeom prst="rect">
            <a:avLst/>
          </a:prstGeom>
          <a:noFill/>
        </p:spPr>
        <p:txBody>
          <a:bodyPr wrap="square" rtlCol="0">
            <a:spAutoFit/>
          </a:bodyPr>
          <a:lstStyle/>
          <a:p>
            <a:r>
              <a:rPr lang="en-US" altLang="zh-CN" sz="1400" dirty="0" err="1"/>
              <a:t>Kcallable</a:t>
            </a:r>
            <a:r>
              <a:rPr lang="zh-CN" altLang="en-US" sz="1400" dirty="0"/>
              <a:t>接口代表一个可调用实体，可能是函数也有可能是属性；并且提供了函数名称，参数，返回类型以及调用等的抽象；</a:t>
            </a:r>
            <a:endParaRPr lang="zh-CN" altLang="en-US" sz="1400" dirty="0"/>
          </a:p>
        </p:txBody>
      </p: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离子会议室">
  <a:themeElements>
    <a:clrScheme name="Ion Boardroom">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F9C9D"/>
      </a:accent5>
      <a:accent6>
        <a:srgbClr val="9E5E9B"/>
      </a:accent6>
      <a:hlink>
        <a:srgbClr val="58C1BA"/>
      </a:hlink>
      <a:folHlink>
        <a:srgbClr val="9DFFCB"/>
      </a:folHlink>
    </a:clrScheme>
    <a:fontScheme name="Ion Boardroom">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fillRect/>
          </a:stretch>
        </a:blipFill>
      </a:bgFillStyleLst>
    </a:fmtScheme>
  </a:themeElements>
  <a:objectDefaults>
    <a:txDef>
      <a:spPr>
        <a:noFill/>
      </a:spPr>
      <a:bodyPr wrap="none" rtlCol="0">
        <a:spAutoFit/>
      </a:bodyPr>
      <a:lstStyle>
        <a:defPPr>
          <a:defRPr sz="1400" dirty="0"/>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 Boardroom</Template>
  <TotalTime>0</TotalTime>
  <Words>17101</Words>
  <Application>WPS Presentation</Application>
  <PresentationFormat>宽屏</PresentationFormat>
  <Paragraphs>1004</Paragraphs>
  <Slides>111</Slides>
  <Notes>0</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111</vt:i4>
      </vt:variant>
    </vt:vector>
  </HeadingPairs>
  <TitlesOfParts>
    <vt:vector size="123" baseType="lpstr">
      <vt:lpstr>Arial</vt:lpstr>
      <vt:lpstr>宋体</vt:lpstr>
      <vt:lpstr>Wingdings</vt:lpstr>
      <vt:lpstr>Wingdings 3</vt:lpstr>
      <vt:lpstr>Arial</vt:lpstr>
      <vt:lpstr>Consolas</vt:lpstr>
      <vt:lpstr>Century Gothic</vt:lpstr>
      <vt:lpstr>微软雅黑</vt:lpstr>
      <vt:lpstr>Arial Unicode MS</vt:lpstr>
      <vt:lpstr>Calibri</vt:lpstr>
      <vt:lpstr>Symbol</vt:lpstr>
      <vt:lpstr>离子会议室</vt:lpstr>
      <vt:lpstr>Kotlin介绍</vt:lpstr>
      <vt:lpstr>Kotlin的诞生</vt:lpstr>
      <vt:lpstr>Kotlin主要特征</vt:lpstr>
      <vt:lpstr>Kotlin设计哲学</vt:lpstr>
      <vt:lpstr>Kotlin基础</vt:lpstr>
      <vt:lpstr>函数</vt:lpstr>
      <vt:lpstr>声明变量</vt:lpstr>
      <vt:lpstr>字符串模板</vt:lpstr>
      <vt:lpstr>JavaBean</vt:lpstr>
      <vt:lpstr>条件控制表达式（1）</vt:lpstr>
      <vt:lpstr>条件控制表达式（2）</vt:lpstr>
      <vt:lpstr>条件控制表达式（3）</vt:lpstr>
      <vt:lpstr>类型检查和转换</vt:lpstr>
      <vt:lpstr>循环控制语句</vt:lpstr>
      <vt:lpstr>捕获异常</vt:lpstr>
      <vt:lpstr>集合</vt:lpstr>
      <vt:lpstr>命名参数</vt:lpstr>
      <vt:lpstr>默认参数值</vt:lpstr>
      <vt:lpstr>顶层函数和属性（1）</vt:lpstr>
      <vt:lpstr>顶层函数和属性（2）</vt:lpstr>
      <vt:lpstr>扩展函数（1）</vt:lpstr>
      <vt:lpstr>扩展函数（2）</vt:lpstr>
      <vt:lpstr>扩展函数（3）</vt:lpstr>
      <vt:lpstr>可变参数</vt:lpstr>
      <vt:lpstr>中缀调用和解构声明（1）</vt:lpstr>
      <vt:lpstr>中缀调用和解构声明（2）</vt:lpstr>
      <vt:lpstr>字符串的处理</vt:lpstr>
      <vt:lpstr>三重引号</vt:lpstr>
      <vt:lpstr>局部函数</vt:lpstr>
      <vt:lpstr>接口（1）</vt:lpstr>
      <vt:lpstr>接口（2）</vt:lpstr>
      <vt:lpstr>类（1）</vt:lpstr>
      <vt:lpstr>类（2）</vt:lpstr>
      <vt:lpstr>内部类和嵌套类</vt:lpstr>
      <vt:lpstr>构造方法	</vt:lpstr>
      <vt:lpstr>多构造函数</vt:lpstr>
      <vt:lpstr>字段的访问器</vt:lpstr>
      <vt:lpstr>数据类</vt:lpstr>
      <vt:lpstr>类委托</vt:lpstr>
      <vt:lpstr>object关键字</vt:lpstr>
      <vt:lpstr>单例声明</vt:lpstr>
      <vt:lpstr>伴生对象	</vt:lpstr>
      <vt:lpstr>调用伴生对象	</vt:lpstr>
      <vt:lpstr>对象表达式	</vt:lpstr>
      <vt:lpstr>Lambda表达式（1）</vt:lpstr>
      <vt:lpstr>lambda表达式(2)</vt:lpstr>
      <vt:lpstr>lambda表达式(3)</vt:lpstr>
      <vt:lpstr>成员引用</vt:lpstr>
      <vt:lpstr>集合的函数式API（2）</vt:lpstr>
      <vt:lpstr>集合的函数式API（2）</vt:lpstr>
      <vt:lpstr>groupBy</vt:lpstr>
      <vt:lpstr>flatmap和flatten</vt:lpstr>
      <vt:lpstr>惰性集合操作：序列</vt:lpstr>
      <vt:lpstr>with函数</vt:lpstr>
      <vt:lpstr>apply</vt:lpstr>
      <vt:lpstr>可空性</vt:lpstr>
      <vt:lpstr>安全调用运算符”?.”</vt:lpstr>
      <vt:lpstr>Elvis运算符”?:”</vt:lpstr>
      <vt:lpstr>安全转换 “as?”</vt:lpstr>
      <vt:lpstr>非空断言”!!”</vt:lpstr>
      <vt:lpstr>let函数</vt:lpstr>
      <vt:lpstr>延迟初始化属性</vt:lpstr>
      <vt:lpstr>可空性和Java</vt:lpstr>
      <vt:lpstr>基本数据类型</vt:lpstr>
      <vt:lpstr>可空的基本数据</vt:lpstr>
      <vt:lpstr>数字转换	</vt:lpstr>
      <vt:lpstr>根类型</vt:lpstr>
      <vt:lpstr>Unit类型</vt:lpstr>
      <vt:lpstr>Nothing类型</vt:lpstr>
      <vt:lpstr>只读集合与可变集合</vt:lpstr>
      <vt:lpstr>集合创建函数</vt:lpstr>
      <vt:lpstr>运算符</vt:lpstr>
      <vt:lpstr>委托属性</vt:lpstr>
      <vt:lpstr>惰性初始化</vt:lpstr>
      <vt:lpstr>高阶函数	</vt:lpstr>
      <vt:lpstr>函数类型的默认参</vt:lpstr>
      <vt:lpstr>内联函数</vt:lpstr>
      <vt:lpstr>内联函数的限制	</vt:lpstr>
      <vt:lpstr>高阶函数中的控制流</vt:lpstr>
      <vt:lpstr>从lambda返回</vt:lpstr>
      <vt:lpstr>泛型	</vt:lpstr>
      <vt:lpstr>类型参数约束</vt:lpstr>
      <vt:lpstr>类型擦除</vt:lpstr>
      <vt:lpstr>实化类型参数</vt:lpstr>
      <vt:lpstr>实化类型参数的使用范围</vt:lpstr>
      <vt:lpstr>类、类型、子类型和子类</vt:lpstr>
      <vt:lpstr>协变</vt:lpstr>
      <vt:lpstr>逆变</vt:lpstr>
      <vt:lpstr>星号投影</vt:lpstr>
      <vt:lpstr>声明注解</vt:lpstr>
      <vt:lpstr>注解参数</vt:lpstr>
      <vt:lpstr>元注解</vt:lpstr>
      <vt:lpstr>应用注解</vt:lpstr>
      <vt:lpstr>注解目标</vt:lpstr>
      <vt:lpstr>反射</vt:lpstr>
      <vt:lpstr>Kotlin 反射API</vt:lpstr>
      <vt:lpstr>PowerPoint 演示文稿</vt:lpstr>
      <vt:lpstr>PowerPoint 演示文稿</vt:lpstr>
      <vt:lpstr>PowerPoint 演示文稿</vt:lpstr>
      <vt:lpstr>PowerPoint 演示文稿</vt:lpstr>
      <vt:lpstr>PowerPoint 演示文稿</vt:lpstr>
      <vt:lpstr>PowerPoint 演示文稿</vt:lpstr>
      <vt:lpstr>其他说明</vt:lpstr>
      <vt:lpstr>JNI</vt:lpstr>
      <vt:lpstr>JNI</vt:lpstr>
      <vt:lpstr>Kotlin中的AIDL（1）</vt:lpstr>
      <vt:lpstr>Kotlin中的AIDL（2）</vt:lpstr>
      <vt:lpstr>Kolitn中的AIDL（3）</vt:lpstr>
      <vt:lpstr>Kotlin中的AIDL（4）</vt:lpstr>
      <vt:lpstr>Kotlin中的AIDL</vt:lpstr>
      <vt:lpstr>PowerPoint 演示文稿</vt:lpstr>
    </vt:vector>
  </TitlesOfParts>
  <Company>Microsoft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Kotlin介绍</dc:title>
  <dc:creator>S360熊尚華xiongshanghua</dc:creator>
  <cp:lastModifiedBy>xiongshanghua</cp:lastModifiedBy>
  <cp:revision>178</cp:revision>
  <dcterms:created xsi:type="dcterms:W3CDTF">2019-03-28T01:31:00Z</dcterms:created>
  <dcterms:modified xsi:type="dcterms:W3CDTF">2019-04-19T06:38:52Z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1033-11.2.0.8310</vt:lpwstr>
  </property>
</Properties>
</file>